
<file path=[Content_Types].xml><?xml version="1.0" encoding="utf-8"?>
<Types xmlns="http://schemas.openxmlformats.org/package/2006/content-types">
  <Default Extension="jpeg" ContentType="image/jpeg"/>
  <Default Extension="JPG" ContentType="image/.jpg"/>
  <Default Extension="gif" ContentType="image/gif"/>
  <Default Extension="tiff" ContentType="image/tif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9" r:id="rId3"/>
    <p:sldId id="320" r:id="rId5"/>
    <p:sldId id="321" r:id="rId6"/>
    <p:sldId id="322" r:id="rId7"/>
    <p:sldId id="380" r:id="rId8"/>
    <p:sldId id="381" r:id="rId9"/>
    <p:sldId id="382" r:id="rId10"/>
    <p:sldId id="383" r:id="rId11"/>
    <p:sldId id="385" r:id="rId12"/>
    <p:sldId id="384" r:id="rId13"/>
    <p:sldId id="386" r:id="rId14"/>
    <p:sldId id="391" r:id="rId15"/>
    <p:sldId id="387" r:id="rId16"/>
    <p:sldId id="388" r:id="rId17"/>
    <p:sldId id="392" r:id="rId18"/>
    <p:sldId id="389" r:id="rId19"/>
    <p:sldId id="390" r:id="rId20"/>
    <p:sldId id="393" r:id="rId21"/>
    <p:sldId id="394" r:id="rId22"/>
    <p:sldId id="395" r:id="rId23"/>
    <p:sldId id="396" r:id="rId24"/>
    <p:sldId id="326" r:id="rId25"/>
    <p:sldId id="338" r:id="rId26"/>
    <p:sldId id="339" r:id="rId27"/>
    <p:sldId id="340" r:id="rId28"/>
    <p:sldId id="341" r:id="rId29"/>
    <p:sldId id="342" r:id="rId30"/>
    <p:sldId id="343" r:id="rId31"/>
    <p:sldId id="344" r:id="rId32"/>
    <p:sldId id="345" r:id="rId33"/>
    <p:sldId id="346" r:id="rId34"/>
    <p:sldId id="327" r:id="rId35"/>
    <p:sldId id="347" r:id="rId36"/>
    <p:sldId id="348" r:id="rId37"/>
    <p:sldId id="349" r:id="rId38"/>
    <p:sldId id="350" r:id="rId39"/>
    <p:sldId id="351" r:id="rId40"/>
    <p:sldId id="352" r:id="rId41"/>
    <p:sldId id="365" r:id="rId42"/>
    <p:sldId id="328" r:id="rId43"/>
    <p:sldId id="331" r:id="rId44"/>
    <p:sldId id="332" r:id="rId45"/>
    <p:sldId id="333" r:id="rId46"/>
    <p:sldId id="377" r:id="rId47"/>
    <p:sldId id="378" r:id="rId48"/>
    <p:sldId id="379" r:id="rId49"/>
    <p:sldId id="375" r:id="rId50"/>
    <p:sldId id="376" r:id="rId51"/>
    <p:sldId id="334" r:id="rId52"/>
    <p:sldId id="335" r:id="rId53"/>
    <p:sldId id="336" r:id="rId54"/>
    <p:sldId id="337" r:id="rId55"/>
    <p:sldId id="364" r:id="rId56"/>
    <p:sldId id="366" r:id="rId57"/>
    <p:sldId id="367" r:id="rId58"/>
    <p:sldId id="368" r:id="rId59"/>
    <p:sldId id="369" r:id="rId60"/>
    <p:sldId id="370" r:id="rId61"/>
    <p:sldId id="371" r:id="rId62"/>
    <p:sldId id="363" r:id="rId63"/>
    <p:sldId id="362" r:id="rId64"/>
    <p:sldId id="329" r:id="rId65"/>
    <p:sldId id="373" r:id="rId66"/>
    <p:sldId id="374" r:id="rId67"/>
    <p:sldId id="361" r:id="rId68"/>
    <p:sldId id="360" r:id="rId69"/>
  </p:sldIdLst>
  <p:sldSz cx="12192000" cy="6858000"/>
  <p:notesSz cx="6858000" cy="9144000"/>
  <p:custDataLst>
    <p:tags r:id="rId7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4BB0A29-67C2-4A16-9C2D-9F7996678C65}">
          <p14:sldIdLst>
            <p14:sldId id="319"/>
            <p14:sldId id="320"/>
            <p14:sldId id="321"/>
            <p14:sldId id="322"/>
            <p14:sldId id="380"/>
            <p14:sldId id="381"/>
            <p14:sldId id="382"/>
            <p14:sldId id="383"/>
            <p14:sldId id="385"/>
            <p14:sldId id="384"/>
            <p14:sldId id="386"/>
            <p14:sldId id="391"/>
            <p14:sldId id="387"/>
            <p14:sldId id="388"/>
            <p14:sldId id="392"/>
            <p14:sldId id="389"/>
            <p14:sldId id="390"/>
            <p14:sldId id="393"/>
            <p14:sldId id="394"/>
            <p14:sldId id="395"/>
            <p14:sldId id="396"/>
            <p14:sldId id="326"/>
            <p14:sldId id="338"/>
            <p14:sldId id="339"/>
            <p14:sldId id="340"/>
            <p14:sldId id="341"/>
            <p14:sldId id="342"/>
            <p14:sldId id="343"/>
            <p14:sldId id="344"/>
            <p14:sldId id="345"/>
            <p14:sldId id="346"/>
            <p14:sldId id="327"/>
            <p14:sldId id="347"/>
            <p14:sldId id="348"/>
            <p14:sldId id="349"/>
            <p14:sldId id="350"/>
            <p14:sldId id="351"/>
            <p14:sldId id="352"/>
            <p14:sldId id="365"/>
            <p14:sldId id="328"/>
            <p14:sldId id="331"/>
            <p14:sldId id="332"/>
            <p14:sldId id="333"/>
            <p14:sldId id="377"/>
            <p14:sldId id="378"/>
            <p14:sldId id="379"/>
            <p14:sldId id="375"/>
            <p14:sldId id="376"/>
            <p14:sldId id="334"/>
            <p14:sldId id="335"/>
            <p14:sldId id="336"/>
            <p14:sldId id="337"/>
            <p14:sldId id="364"/>
            <p14:sldId id="366"/>
            <p14:sldId id="367"/>
            <p14:sldId id="368"/>
            <p14:sldId id="369"/>
            <p14:sldId id="370"/>
            <p14:sldId id="371"/>
            <p14:sldId id="363"/>
            <p14:sldId id="362"/>
            <p14:sldId id="329"/>
            <p14:sldId id="373"/>
            <p14:sldId id="374"/>
            <p14:sldId id="361"/>
            <p14:sldId id="36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1749138127@qq.com"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85" autoAdjust="0"/>
    <p:restoredTop sz="96327" autoAdjust="0"/>
  </p:normalViewPr>
  <p:slideViewPr>
    <p:cSldViewPr snapToGrid="0">
      <p:cViewPr varScale="1">
        <p:scale>
          <a:sx n="40" d="100"/>
          <a:sy n="40" d="100"/>
        </p:scale>
        <p:origin x="-48" y="-115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tags" Target="tags/tag1.xml"/><Relationship Id="rId73" Type="http://schemas.openxmlformats.org/officeDocument/2006/relationships/commentAuthors" Target="commentAuthors.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AF76841-F051-4316-A390-72A447F781CC}"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zh-CN" altLang="en-US"/>
        </a:p>
      </dgm:t>
    </dgm:pt>
    <dgm:pt modelId="{B99A0FE4-90E9-40E8-A2C0-E2D5F89E5C14}">
      <dgm:prSet custT="1"/>
      <dgm:spPr/>
      <dgm:t>
        <a:bodyPr/>
        <a:lstStyle/>
        <a:p>
          <a:r>
            <a:rPr lang="en-US" altLang="en-US" sz="1800" b="1" dirty="0"/>
            <a:t>Signal sampling</a:t>
          </a:r>
          <a:endParaRPr lang="zh-CN" altLang="en-US" sz="1800" b="1" dirty="0"/>
        </a:p>
      </dgm:t>
    </dgm:pt>
    <dgm:pt modelId="{3CB3AB9D-1289-4BBA-9A58-EE961454C1A7}" cxnId="{C8BCD503-019B-4CF6-99BB-9E5C110740CE}" type="parTrans">
      <dgm:prSet/>
      <dgm:spPr/>
      <dgm:t>
        <a:bodyPr/>
        <a:lstStyle/>
        <a:p>
          <a:endParaRPr lang="zh-CN" altLang="en-US"/>
        </a:p>
      </dgm:t>
    </dgm:pt>
    <dgm:pt modelId="{DF07D197-1AEB-469A-B98F-7F31CC86955B}" cxnId="{C8BCD503-019B-4CF6-99BB-9E5C110740CE}" type="sibTrans">
      <dgm:prSet/>
      <dgm:spPr/>
      <dgm:t>
        <a:bodyPr/>
        <a:lstStyle/>
        <a:p>
          <a:endParaRPr lang="zh-CN" altLang="en-US"/>
        </a:p>
      </dgm:t>
    </dgm:pt>
    <dgm:pt modelId="{AD8445EB-8EEE-498D-B870-B2AA52F8B06E}">
      <dgm:prSet custT="1"/>
      <dgm:spPr/>
      <dgm:t>
        <a:bodyPr/>
        <a:lstStyle/>
        <a:p>
          <a:r>
            <a:rPr lang="en-US" altLang="en-US" sz="1800" b="1" dirty="0"/>
            <a:t>Clock synchronization</a:t>
          </a:r>
          <a:endParaRPr lang="zh-CN" altLang="en-US" sz="1800" b="1" dirty="0"/>
        </a:p>
      </dgm:t>
    </dgm:pt>
    <dgm:pt modelId="{A55941F6-4679-4F55-AC5F-3D33093D0C99}" cxnId="{C979C9AE-C3D6-436D-AA4B-2DF2C177C681}" type="parTrans">
      <dgm:prSet/>
      <dgm:spPr/>
      <dgm:t>
        <a:bodyPr/>
        <a:lstStyle/>
        <a:p>
          <a:endParaRPr lang="zh-CN" altLang="en-US"/>
        </a:p>
      </dgm:t>
    </dgm:pt>
    <dgm:pt modelId="{AC3CDA45-379D-44C4-BFC8-1E0A5980EE4C}" cxnId="{C979C9AE-C3D6-436D-AA4B-2DF2C177C681}" type="sibTrans">
      <dgm:prSet/>
      <dgm:spPr/>
      <dgm:t>
        <a:bodyPr/>
        <a:lstStyle/>
        <a:p>
          <a:endParaRPr lang="zh-CN" altLang="en-US"/>
        </a:p>
      </dgm:t>
    </dgm:pt>
    <dgm:pt modelId="{8A90A510-91C6-4F6E-BF75-128D624FCD46}">
      <dgm:prSet/>
      <dgm:spPr/>
      <dgm:t>
        <a:bodyPr/>
        <a:lstStyle/>
        <a:p>
          <a:r>
            <a:rPr lang="en-US" altLang="en-US" b="1" dirty="0"/>
            <a:t>Digital mixing</a:t>
          </a:r>
          <a:endParaRPr lang="zh-CN" altLang="en-US" b="1" dirty="0"/>
        </a:p>
      </dgm:t>
    </dgm:pt>
    <dgm:pt modelId="{B0F8FBDF-9BCF-4968-96F5-628ABF2D752A}" cxnId="{785396A1-63C5-4738-9724-5EDCAEB18648}" type="parTrans">
      <dgm:prSet/>
      <dgm:spPr/>
      <dgm:t>
        <a:bodyPr/>
        <a:lstStyle/>
        <a:p>
          <a:endParaRPr lang="zh-CN" altLang="en-US"/>
        </a:p>
      </dgm:t>
    </dgm:pt>
    <dgm:pt modelId="{2ACB6709-3914-4F8D-BA6F-67ED6A34AF90}" cxnId="{785396A1-63C5-4738-9724-5EDCAEB18648}" type="sibTrans">
      <dgm:prSet/>
      <dgm:spPr/>
      <dgm:t>
        <a:bodyPr/>
        <a:lstStyle/>
        <a:p>
          <a:endParaRPr lang="zh-CN" altLang="en-US"/>
        </a:p>
      </dgm:t>
    </dgm:pt>
    <dgm:pt modelId="{090E50E0-1518-4C62-BAC4-921D652C563A}">
      <dgm:prSet/>
      <dgm:spPr/>
      <dgm:t>
        <a:bodyPr/>
        <a:lstStyle/>
        <a:p>
          <a:r>
            <a:rPr lang="en-US" altLang="en-US" b="1" dirty="0"/>
            <a:t>Low pass filter</a:t>
          </a:r>
          <a:endParaRPr lang="zh-CN" altLang="en-US" b="1" dirty="0"/>
        </a:p>
      </dgm:t>
    </dgm:pt>
    <dgm:pt modelId="{50487532-04FB-413C-97E7-422197CE5010}" cxnId="{7F774954-0F98-40DB-A808-27C1FA491DE1}" type="parTrans">
      <dgm:prSet/>
      <dgm:spPr/>
      <dgm:t>
        <a:bodyPr/>
        <a:lstStyle/>
        <a:p>
          <a:endParaRPr lang="zh-CN" altLang="en-US"/>
        </a:p>
      </dgm:t>
    </dgm:pt>
    <dgm:pt modelId="{B930BFE7-EF47-454F-A6F8-90510DAB0EFD}" cxnId="{7F774954-0F98-40DB-A808-27C1FA491DE1}" type="sibTrans">
      <dgm:prSet/>
      <dgm:spPr/>
      <dgm:t>
        <a:bodyPr/>
        <a:lstStyle/>
        <a:p>
          <a:endParaRPr lang="zh-CN" altLang="en-US"/>
        </a:p>
      </dgm:t>
    </dgm:pt>
    <dgm:pt modelId="{FE2E046A-5CBC-4339-BF65-254EF465FF3D}" type="pres">
      <dgm:prSet presAssocID="{AAF76841-F051-4316-A390-72A447F781CC}" presName="Name0" presStyleCnt="0">
        <dgm:presLayoutVars>
          <dgm:chMax val="7"/>
          <dgm:chPref val="7"/>
          <dgm:dir/>
          <dgm:animLvl val="lvl"/>
        </dgm:presLayoutVars>
      </dgm:prSet>
      <dgm:spPr/>
      <dgm:t>
        <a:bodyPr/>
        <a:lstStyle/>
        <a:p>
          <a:endParaRPr lang="zh-CN" altLang="en-US"/>
        </a:p>
      </dgm:t>
    </dgm:pt>
    <dgm:pt modelId="{9B50798C-FFCE-4CF9-A15C-E289235133FC}" type="pres">
      <dgm:prSet presAssocID="{B99A0FE4-90E9-40E8-A2C0-E2D5F89E5C14}" presName="Accent1" presStyleCnt="0"/>
      <dgm:spPr/>
    </dgm:pt>
    <dgm:pt modelId="{21338C3D-A95B-4E7E-87B7-C5C486CA1BBF}" type="pres">
      <dgm:prSet presAssocID="{B99A0FE4-90E9-40E8-A2C0-E2D5F89E5C14}" presName="Accent" presStyleLbl="node1" presStyleIdx="0" presStyleCnt="4"/>
      <dgm:spPr/>
    </dgm:pt>
    <dgm:pt modelId="{8ABC205A-0572-4A63-9D0D-750C4493DF9F}" type="pres">
      <dgm:prSet presAssocID="{B99A0FE4-90E9-40E8-A2C0-E2D5F89E5C14}" presName="Parent1" presStyleLbl="revTx" presStyleIdx="0" presStyleCnt="4" custScaleX="110000" custScaleY="110000">
        <dgm:presLayoutVars>
          <dgm:chMax val="1"/>
          <dgm:chPref val="1"/>
          <dgm:bulletEnabled val="1"/>
        </dgm:presLayoutVars>
      </dgm:prSet>
      <dgm:spPr/>
      <dgm:t>
        <a:bodyPr/>
        <a:lstStyle/>
        <a:p>
          <a:endParaRPr lang="zh-CN" altLang="en-US"/>
        </a:p>
      </dgm:t>
    </dgm:pt>
    <dgm:pt modelId="{B8C49C7A-99FF-491F-AED1-42C0AF4E73A6}" type="pres">
      <dgm:prSet presAssocID="{AD8445EB-8EEE-498D-B870-B2AA52F8B06E}" presName="Accent2" presStyleCnt="0"/>
      <dgm:spPr/>
    </dgm:pt>
    <dgm:pt modelId="{2EC7846D-B2C6-4337-BBD0-E3A6B421AB02}" type="pres">
      <dgm:prSet presAssocID="{AD8445EB-8EEE-498D-B870-B2AA52F8B06E}" presName="Accent" presStyleLbl="node1" presStyleIdx="1" presStyleCnt="4"/>
      <dgm:spPr/>
    </dgm:pt>
    <dgm:pt modelId="{ED8CFD3F-874C-4069-B8A2-6152BB5B318A}" type="pres">
      <dgm:prSet presAssocID="{AD8445EB-8EEE-498D-B870-B2AA52F8B06E}" presName="Parent2" presStyleLbl="revTx" presStyleIdx="1" presStyleCnt="4">
        <dgm:presLayoutVars>
          <dgm:chMax val="1"/>
          <dgm:chPref val="1"/>
          <dgm:bulletEnabled val="1"/>
        </dgm:presLayoutVars>
      </dgm:prSet>
      <dgm:spPr/>
      <dgm:t>
        <a:bodyPr/>
        <a:lstStyle/>
        <a:p>
          <a:endParaRPr lang="zh-CN" altLang="en-US"/>
        </a:p>
      </dgm:t>
    </dgm:pt>
    <dgm:pt modelId="{EC2C5B4D-3D5A-45A1-972F-027E865F2900}" type="pres">
      <dgm:prSet presAssocID="{8A90A510-91C6-4F6E-BF75-128D624FCD46}" presName="Accent3" presStyleCnt="0"/>
      <dgm:spPr/>
    </dgm:pt>
    <dgm:pt modelId="{4B600AA2-E6F2-43A5-8783-D9201BB9E786}" type="pres">
      <dgm:prSet presAssocID="{8A90A510-91C6-4F6E-BF75-128D624FCD46}" presName="Accent" presStyleLbl="node1" presStyleIdx="2" presStyleCnt="4"/>
      <dgm:spPr/>
    </dgm:pt>
    <dgm:pt modelId="{AF000ACE-9B7B-4936-919B-D3018FBD85DE}" type="pres">
      <dgm:prSet presAssocID="{8A90A510-91C6-4F6E-BF75-128D624FCD46}" presName="Parent3" presStyleLbl="revTx" presStyleIdx="2" presStyleCnt="4">
        <dgm:presLayoutVars>
          <dgm:chMax val="1"/>
          <dgm:chPref val="1"/>
          <dgm:bulletEnabled val="1"/>
        </dgm:presLayoutVars>
      </dgm:prSet>
      <dgm:spPr/>
      <dgm:t>
        <a:bodyPr/>
        <a:lstStyle/>
        <a:p>
          <a:endParaRPr lang="zh-CN" altLang="en-US"/>
        </a:p>
      </dgm:t>
    </dgm:pt>
    <dgm:pt modelId="{AB2B48A5-DFA0-4578-AD04-3A9E1228EC8C}" type="pres">
      <dgm:prSet presAssocID="{090E50E0-1518-4C62-BAC4-921D652C563A}" presName="Accent4" presStyleCnt="0"/>
      <dgm:spPr/>
    </dgm:pt>
    <dgm:pt modelId="{ED39DDC7-4B91-4EAE-8B87-CD572914535D}" type="pres">
      <dgm:prSet presAssocID="{090E50E0-1518-4C62-BAC4-921D652C563A}" presName="Accent" presStyleLbl="node1" presStyleIdx="3" presStyleCnt="4"/>
      <dgm:spPr/>
    </dgm:pt>
    <dgm:pt modelId="{0B3275DA-84FA-4A92-A5C0-7F3C13C765F5}" type="pres">
      <dgm:prSet presAssocID="{090E50E0-1518-4C62-BAC4-921D652C563A}" presName="Parent4" presStyleLbl="revTx" presStyleIdx="3" presStyleCnt="4">
        <dgm:presLayoutVars>
          <dgm:chMax val="1"/>
          <dgm:chPref val="1"/>
          <dgm:bulletEnabled val="1"/>
        </dgm:presLayoutVars>
      </dgm:prSet>
      <dgm:spPr/>
      <dgm:t>
        <a:bodyPr/>
        <a:lstStyle/>
        <a:p>
          <a:endParaRPr lang="zh-CN" altLang="en-US"/>
        </a:p>
      </dgm:t>
    </dgm:pt>
  </dgm:ptLst>
  <dgm:cxnLst>
    <dgm:cxn modelId="{785396A1-63C5-4738-9724-5EDCAEB18648}" srcId="{AAF76841-F051-4316-A390-72A447F781CC}" destId="{8A90A510-91C6-4F6E-BF75-128D624FCD46}" srcOrd="2" destOrd="0" parTransId="{B0F8FBDF-9BCF-4968-96F5-628ABF2D752A}" sibTransId="{2ACB6709-3914-4F8D-BA6F-67ED6A34AF90}"/>
    <dgm:cxn modelId="{E808F62E-59E5-4C29-8BBC-8F023233187D}" type="presOf" srcId="{B99A0FE4-90E9-40E8-A2C0-E2D5F89E5C14}" destId="{8ABC205A-0572-4A63-9D0D-750C4493DF9F}" srcOrd="0" destOrd="0" presId="urn:microsoft.com/office/officeart/2009/layout/CircleArrowProcess"/>
    <dgm:cxn modelId="{4379538F-9BBE-49F1-BC66-703D98D5B2E5}" type="presOf" srcId="{AD8445EB-8EEE-498D-B870-B2AA52F8B06E}" destId="{ED8CFD3F-874C-4069-B8A2-6152BB5B318A}" srcOrd="0" destOrd="0" presId="urn:microsoft.com/office/officeart/2009/layout/CircleArrowProcess"/>
    <dgm:cxn modelId="{4CB8DD99-C0ED-4A82-A417-5B76E864B122}" type="presOf" srcId="{090E50E0-1518-4C62-BAC4-921D652C563A}" destId="{0B3275DA-84FA-4A92-A5C0-7F3C13C765F5}" srcOrd="0" destOrd="0" presId="urn:microsoft.com/office/officeart/2009/layout/CircleArrowProcess"/>
    <dgm:cxn modelId="{849E9C1A-E34A-42F4-B9EA-5E2B51D1DCB9}" type="presOf" srcId="{8A90A510-91C6-4F6E-BF75-128D624FCD46}" destId="{AF000ACE-9B7B-4936-919B-D3018FBD85DE}" srcOrd="0" destOrd="0" presId="urn:microsoft.com/office/officeart/2009/layout/CircleArrowProcess"/>
    <dgm:cxn modelId="{C979C9AE-C3D6-436D-AA4B-2DF2C177C681}" srcId="{AAF76841-F051-4316-A390-72A447F781CC}" destId="{AD8445EB-8EEE-498D-B870-B2AA52F8B06E}" srcOrd="1" destOrd="0" parTransId="{A55941F6-4679-4F55-AC5F-3D33093D0C99}" sibTransId="{AC3CDA45-379D-44C4-BFC8-1E0A5980EE4C}"/>
    <dgm:cxn modelId="{99A76D69-9C92-42CA-BF82-11948CC10AC3}" type="presOf" srcId="{AAF76841-F051-4316-A390-72A447F781CC}" destId="{FE2E046A-5CBC-4339-BF65-254EF465FF3D}" srcOrd="0" destOrd="0" presId="urn:microsoft.com/office/officeart/2009/layout/CircleArrowProcess"/>
    <dgm:cxn modelId="{C8BCD503-019B-4CF6-99BB-9E5C110740CE}" srcId="{AAF76841-F051-4316-A390-72A447F781CC}" destId="{B99A0FE4-90E9-40E8-A2C0-E2D5F89E5C14}" srcOrd="0" destOrd="0" parTransId="{3CB3AB9D-1289-4BBA-9A58-EE961454C1A7}" sibTransId="{DF07D197-1AEB-469A-B98F-7F31CC86955B}"/>
    <dgm:cxn modelId="{7F774954-0F98-40DB-A808-27C1FA491DE1}" srcId="{AAF76841-F051-4316-A390-72A447F781CC}" destId="{090E50E0-1518-4C62-BAC4-921D652C563A}" srcOrd="3" destOrd="0" parTransId="{50487532-04FB-413C-97E7-422197CE5010}" sibTransId="{B930BFE7-EF47-454F-A6F8-90510DAB0EFD}"/>
    <dgm:cxn modelId="{69622676-EBB1-489A-A682-52AB3939B0DF}" type="presParOf" srcId="{FE2E046A-5CBC-4339-BF65-254EF465FF3D}" destId="{9B50798C-FFCE-4CF9-A15C-E289235133FC}" srcOrd="0" destOrd="0" presId="urn:microsoft.com/office/officeart/2009/layout/CircleArrowProcess"/>
    <dgm:cxn modelId="{4615977C-79E3-486B-9D2F-8AF0921183BB}" type="presParOf" srcId="{9B50798C-FFCE-4CF9-A15C-E289235133FC}" destId="{21338C3D-A95B-4E7E-87B7-C5C486CA1BBF}" srcOrd="0" destOrd="0" presId="urn:microsoft.com/office/officeart/2009/layout/CircleArrowProcess"/>
    <dgm:cxn modelId="{7F354664-A558-4C8C-8680-2CE7AB620B1B}" type="presParOf" srcId="{FE2E046A-5CBC-4339-BF65-254EF465FF3D}" destId="{8ABC205A-0572-4A63-9D0D-750C4493DF9F}" srcOrd="1" destOrd="0" presId="urn:microsoft.com/office/officeart/2009/layout/CircleArrowProcess"/>
    <dgm:cxn modelId="{4CEC3661-6F72-4F25-8616-BE413B78BAC3}" type="presParOf" srcId="{FE2E046A-5CBC-4339-BF65-254EF465FF3D}" destId="{B8C49C7A-99FF-491F-AED1-42C0AF4E73A6}" srcOrd="2" destOrd="0" presId="urn:microsoft.com/office/officeart/2009/layout/CircleArrowProcess"/>
    <dgm:cxn modelId="{8BEDBCB4-E796-44C8-82FA-1DE001F69836}" type="presParOf" srcId="{B8C49C7A-99FF-491F-AED1-42C0AF4E73A6}" destId="{2EC7846D-B2C6-4337-BBD0-E3A6B421AB02}" srcOrd="0" destOrd="0" presId="urn:microsoft.com/office/officeart/2009/layout/CircleArrowProcess"/>
    <dgm:cxn modelId="{28061560-4584-4EAA-BE3A-5A92735BB8DA}" type="presParOf" srcId="{FE2E046A-5CBC-4339-BF65-254EF465FF3D}" destId="{ED8CFD3F-874C-4069-B8A2-6152BB5B318A}" srcOrd="3" destOrd="0" presId="urn:microsoft.com/office/officeart/2009/layout/CircleArrowProcess"/>
    <dgm:cxn modelId="{C660332C-1B54-489B-8AFC-4F3D242849A5}" type="presParOf" srcId="{FE2E046A-5CBC-4339-BF65-254EF465FF3D}" destId="{EC2C5B4D-3D5A-45A1-972F-027E865F2900}" srcOrd="4" destOrd="0" presId="urn:microsoft.com/office/officeart/2009/layout/CircleArrowProcess"/>
    <dgm:cxn modelId="{C872F8EB-86CD-4849-ABC8-D38BD9EF8660}" type="presParOf" srcId="{EC2C5B4D-3D5A-45A1-972F-027E865F2900}" destId="{4B600AA2-E6F2-43A5-8783-D9201BB9E786}" srcOrd="0" destOrd="0" presId="urn:microsoft.com/office/officeart/2009/layout/CircleArrowProcess"/>
    <dgm:cxn modelId="{EDEA07DD-6EAC-4570-908D-52E17765E014}" type="presParOf" srcId="{FE2E046A-5CBC-4339-BF65-254EF465FF3D}" destId="{AF000ACE-9B7B-4936-919B-D3018FBD85DE}" srcOrd="5" destOrd="0" presId="urn:microsoft.com/office/officeart/2009/layout/CircleArrowProcess"/>
    <dgm:cxn modelId="{C778FB84-169B-454A-B153-3678E64B7CDA}" type="presParOf" srcId="{FE2E046A-5CBC-4339-BF65-254EF465FF3D}" destId="{AB2B48A5-DFA0-4578-AD04-3A9E1228EC8C}" srcOrd="6" destOrd="0" presId="urn:microsoft.com/office/officeart/2009/layout/CircleArrowProcess"/>
    <dgm:cxn modelId="{E6562644-F1F1-4D52-8360-D9FD0B35958A}" type="presParOf" srcId="{AB2B48A5-DFA0-4578-AD04-3A9E1228EC8C}" destId="{ED39DDC7-4B91-4EAE-8B87-CD572914535D}" srcOrd="0" destOrd="0" presId="urn:microsoft.com/office/officeart/2009/layout/CircleArrowProcess"/>
    <dgm:cxn modelId="{48162DEE-EFE9-4AF8-B04A-09B28BD194A5}" type="presParOf" srcId="{FE2E046A-5CBC-4339-BF65-254EF465FF3D}" destId="{0B3275DA-84FA-4A92-A5C0-7F3C13C765F5}" srcOrd="7"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F76841-F051-4316-A390-72A447F781CC}"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zh-CN" altLang="en-US"/>
        </a:p>
      </dgm:t>
    </dgm:pt>
    <dgm:pt modelId="{B99A0FE4-90E9-40E8-A2C0-E2D5F89E5C14}">
      <dgm:prSet custT="1"/>
      <dgm:spPr/>
      <dgm:t>
        <a:bodyPr/>
        <a:lstStyle/>
        <a:p>
          <a:r>
            <a:rPr lang="en-US" altLang="en-US" sz="1800" b="1"/>
            <a:t>Beamforming</a:t>
          </a:r>
          <a:endParaRPr lang="zh-CN" altLang="en-US" sz="1800" b="1" dirty="0"/>
        </a:p>
      </dgm:t>
    </dgm:pt>
    <dgm:pt modelId="{3CB3AB9D-1289-4BBA-9A58-EE961454C1A7}" cxnId="{C8BCD503-019B-4CF6-99BB-9E5C110740CE}" type="parTrans">
      <dgm:prSet/>
      <dgm:spPr/>
      <dgm:t>
        <a:bodyPr/>
        <a:lstStyle/>
        <a:p>
          <a:endParaRPr lang="zh-CN" altLang="en-US"/>
        </a:p>
      </dgm:t>
    </dgm:pt>
    <dgm:pt modelId="{DF07D197-1AEB-469A-B98F-7F31CC86955B}" cxnId="{C8BCD503-019B-4CF6-99BB-9E5C110740CE}" type="sibTrans">
      <dgm:prSet/>
      <dgm:spPr/>
      <dgm:t>
        <a:bodyPr/>
        <a:lstStyle/>
        <a:p>
          <a:endParaRPr lang="zh-CN" altLang="en-US"/>
        </a:p>
      </dgm:t>
    </dgm:pt>
    <dgm:pt modelId="{76AE9D23-7663-4492-89F4-E62DC7E7F87A}">
      <dgm:prSet custT="1"/>
      <dgm:spPr/>
      <dgm:t>
        <a:bodyPr/>
        <a:lstStyle/>
        <a:p>
          <a:r>
            <a:rPr lang="en-US" altLang="en-US" sz="1800" b="1" dirty="0"/>
            <a:t>Direct wave, clutter elimination</a:t>
          </a:r>
          <a:endParaRPr lang="zh-CN" altLang="en-US" sz="1800" b="1" dirty="0"/>
        </a:p>
      </dgm:t>
    </dgm:pt>
    <dgm:pt modelId="{4FAC3D22-538D-46A0-9E2F-FAF44BBD4BE0}" cxnId="{6ADC32E5-79EE-42E0-B223-6991C6DF2B2B}" type="parTrans">
      <dgm:prSet/>
      <dgm:spPr/>
      <dgm:t>
        <a:bodyPr/>
        <a:lstStyle/>
        <a:p>
          <a:endParaRPr lang="zh-CN" altLang="en-US"/>
        </a:p>
      </dgm:t>
    </dgm:pt>
    <dgm:pt modelId="{5842F3AA-B7FE-48F5-996A-879D1F2DF8D3}" cxnId="{6ADC32E5-79EE-42E0-B223-6991C6DF2B2B}" type="sibTrans">
      <dgm:prSet/>
      <dgm:spPr/>
      <dgm:t>
        <a:bodyPr/>
        <a:lstStyle/>
        <a:p>
          <a:endParaRPr lang="zh-CN" altLang="en-US"/>
        </a:p>
      </dgm:t>
    </dgm:pt>
    <dgm:pt modelId="{D5E97E0E-9FBE-45D0-B955-F3F32F94B405}">
      <dgm:prSet custT="1"/>
      <dgm:spPr/>
      <dgm:t>
        <a:bodyPr/>
        <a:lstStyle/>
        <a:p>
          <a:r>
            <a:rPr lang="en-US" altLang="en-US" sz="1800" b="1" dirty="0"/>
            <a:t>Find Ambiguity Value</a:t>
          </a:r>
          <a:endParaRPr lang="zh-CN" altLang="en-US" sz="1800" b="1" dirty="0"/>
        </a:p>
      </dgm:t>
    </dgm:pt>
    <dgm:pt modelId="{B3A6B354-20DB-4548-9FF9-A25C003CA372}" cxnId="{D2BCEC56-2D27-4DC5-BBDD-F4D09395384B}" type="parTrans">
      <dgm:prSet/>
      <dgm:spPr/>
      <dgm:t>
        <a:bodyPr/>
        <a:lstStyle/>
        <a:p>
          <a:endParaRPr lang="zh-CN" altLang="en-US"/>
        </a:p>
      </dgm:t>
    </dgm:pt>
    <dgm:pt modelId="{D1A3C5B9-81D7-4633-9621-FBC52409F93F}" cxnId="{D2BCEC56-2D27-4DC5-BBDD-F4D09395384B}" type="sibTrans">
      <dgm:prSet/>
      <dgm:spPr/>
      <dgm:t>
        <a:bodyPr/>
        <a:lstStyle/>
        <a:p>
          <a:endParaRPr lang="zh-CN" altLang="en-US"/>
        </a:p>
      </dgm:t>
    </dgm:pt>
    <dgm:pt modelId="{D96C0181-5CD5-4CC3-ACC8-97D324898605}">
      <dgm:prSet custT="1"/>
      <dgm:spPr/>
      <dgm:t>
        <a:bodyPr/>
        <a:lstStyle/>
        <a:p>
          <a:r>
            <a:rPr lang="en-US" altLang="en-US" sz="1800" b="1" dirty="0"/>
            <a:t>RD graph</a:t>
          </a:r>
          <a:endParaRPr lang="zh-CN" altLang="en-US" sz="1800" b="1" dirty="0"/>
        </a:p>
      </dgm:t>
    </dgm:pt>
    <dgm:pt modelId="{8E63DEBA-DB5C-4E91-9E48-D3D980821CFD}" cxnId="{9F5BC155-37D7-41CE-862B-AB6701C0149B}" type="parTrans">
      <dgm:prSet/>
      <dgm:spPr/>
      <dgm:t>
        <a:bodyPr/>
        <a:lstStyle/>
        <a:p>
          <a:endParaRPr lang="zh-CN" altLang="en-US"/>
        </a:p>
      </dgm:t>
    </dgm:pt>
    <dgm:pt modelId="{D8EFF37F-92DE-4AB5-954B-93C2992628B9}" cxnId="{9F5BC155-37D7-41CE-862B-AB6701C0149B}" type="sibTrans">
      <dgm:prSet/>
      <dgm:spPr/>
      <dgm:t>
        <a:bodyPr/>
        <a:lstStyle/>
        <a:p>
          <a:endParaRPr lang="zh-CN" altLang="en-US"/>
        </a:p>
      </dgm:t>
    </dgm:pt>
    <dgm:pt modelId="{FE2E046A-5CBC-4339-BF65-254EF465FF3D}" type="pres">
      <dgm:prSet presAssocID="{AAF76841-F051-4316-A390-72A447F781CC}" presName="Name0" presStyleCnt="0">
        <dgm:presLayoutVars>
          <dgm:chMax val="7"/>
          <dgm:chPref val="7"/>
          <dgm:dir/>
          <dgm:animLvl val="lvl"/>
        </dgm:presLayoutVars>
      </dgm:prSet>
      <dgm:spPr/>
      <dgm:t>
        <a:bodyPr/>
        <a:lstStyle/>
        <a:p>
          <a:endParaRPr lang="zh-CN" altLang="en-US"/>
        </a:p>
      </dgm:t>
    </dgm:pt>
    <dgm:pt modelId="{9B50798C-FFCE-4CF9-A15C-E289235133FC}" type="pres">
      <dgm:prSet presAssocID="{B99A0FE4-90E9-40E8-A2C0-E2D5F89E5C14}" presName="Accent1" presStyleCnt="0"/>
      <dgm:spPr/>
    </dgm:pt>
    <dgm:pt modelId="{21338C3D-A95B-4E7E-87B7-C5C486CA1BBF}" type="pres">
      <dgm:prSet presAssocID="{B99A0FE4-90E9-40E8-A2C0-E2D5F89E5C14}" presName="Accent" presStyleLbl="node1" presStyleIdx="0" presStyleCnt="4"/>
      <dgm:spPr/>
    </dgm:pt>
    <dgm:pt modelId="{8ABC205A-0572-4A63-9D0D-750C4493DF9F}" type="pres">
      <dgm:prSet presAssocID="{B99A0FE4-90E9-40E8-A2C0-E2D5F89E5C14}" presName="Parent1" presStyleLbl="revTx" presStyleIdx="0" presStyleCnt="4" custScaleX="110000" custScaleY="110000">
        <dgm:presLayoutVars>
          <dgm:chMax val="1"/>
          <dgm:chPref val="1"/>
          <dgm:bulletEnabled val="1"/>
        </dgm:presLayoutVars>
      </dgm:prSet>
      <dgm:spPr/>
      <dgm:t>
        <a:bodyPr/>
        <a:lstStyle/>
        <a:p>
          <a:endParaRPr lang="zh-CN" altLang="en-US"/>
        </a:p>
      </dgm:t>
    </dgm:pt>
    <dgm:pt modelId="{290C45FA-589D-4C31-B47B-EA7CA9C2159D}" type="pres">
      <dgm:prSet presAssocID="{76AE9D23-7663-4492-89F4-E62DC7E7F87A}" presName="Accent2" presStyleCnt="0"/>
      <dgm:spPr/>
    </dgm:pt>
    <dgm:pt modelId="{4CD95B84-9674-4F78-850A-23DA02E1FEF8}" type="pres">
      <dgm:prSet presAssocID="{76AE9D23-7663-4492-89F4-E62DC7E7F87A}" presName="Accent" presStyleLbl="node1" presStyleIdx="1" presStyleCnt="4"/>
      <dgm:spPr/>
    </dgm:pt>
    <dgm:pt modelId="{DDDAE09D-0085-40FF-8E10-1A09E2136FBD}" type="pres">
      <dgm:prSet presAssocID="{76AE9D23-7663-4492-89F4-E62DC7E7F87A}" presName="Parent2" presStyleLbl="revTx" presStyleIdx="1" presStyleCnt="4" custScaleX="148975">
        <dgm:presLayoutVars>
          <dgm:chMax val="1"/>
          <dgm:chPref val="1"/>
          <dgm:bulletEnabled val="1"/>
        </dgm:presLayoutVars>
      </dgm:prSet>
      <dgm:spPr/>
      <dgm:t>
        <a:bodyPr/>
        <a:lstStyle/>
        <a:p>
          <a:endParaRPr lang="zh-CN" altLang="en-US"/>
        </a:p>
      </dgm:t>
    </dgm:pt>
    <dgm:pt modelId="{D20B2F2B-D67E-498C-8404-160BB5860B9A}" type="pres">
      <dgm:prSet presAssocID="{D5E97E0E-9FBE-45D0-B955-F3F32F94B405}" presName="Accent3" presStyleCnt="0"/>
      <dgm:spPr/>
    </dgm:pt>
    <dgm:pt modelId="{03761F0F-065C-440D-B178-C0B2E30B89F3}" type="pres">
      <dgm:prSet presAssocID="{D5E97E0E-9FBE-45D0-B955-F3F32F94B405}" presName="Accent" presStyleLbl="node1" presStyleIdx="2" presStyleCnt="4"/>
      <dgm:spPr/>
    </dgm:pt>
    <dgm:pt modelId="{58C37424-DFB7-49E8-99D3-8F32D6F185C9}" type="pres">
      <dgm:prSet presAssocID="{D5E97E0E-9FBE-45D0-B955-F3F32F94B405}" presName="Parent3" presStyleLbl="revTx" presStyleIdx="2" presStyleCnt="4">
        <dgm:presLayoutVars>
          <dgm:chMax val="1"/>
          <dgm:chPref val="1"/>
          <dgm:bulletEnabled val="1"/>
        </dgm:presLayoutVars>
      </dgm:prSet>
      <dgm:spPr/>
      <dgm:t>
        <a:bodyPr/>
        <a:lstStyle/>
        <a:p>
          <a:endParaRPr lang="zh-CN" altLang="en-US"/>
        </a:p>
      </dgm:t>
    </dgm:pt>
    <dgm:pt modelId="{72F372B2-E79C-4EAD-989F-6938CEC6E516}" type="pres">
      <dgm:prSet presAssocID="{D96C0181-5CD5-4CC3-ACC8-97D324898605}" presName="Accent4" presStyleCnt="0"/>
      <dgm:spPr/>
    </dgm:pt>
    <dgm:pt modelId="{E1BBDDE5-5152-4B11-9442-610D179D811E}" type="pres">
      <dgm:prSet presAssocID="{D96C0181-5CD5-4CC3-ACC8-97D324898605}" presName="Accent" presStyleLbl="node1" presStyleIdx="3" presStyleCnt="4"/>
      <dgm:spPr/>
    </dgm:pt>
    <dgm:pt modelId="{AE0A58FE-5DD6-4F8B-98E5-88A6298AE85E}" type="pres">
      <dgm:prSet presAssocID="{D96C0181-5CD5-4CC3-ACC8-97D324898605}" presName="Parent4" presStyleLbl="revTx" presStyleIdx="3" presStyleCnt="4">
        <dgm:presLayoutVars>
          <dgm:chMax val="1"/>
          <dgm:chPref val="1"/>
          <dgm:bulletEnabled val="1"/>
        </dgm:presLayoutVars>
      </dgm:prSet>
      <dgm:spPr/>
      <dgm:t>
        <a:bodyPr/>
        <a:lstStyle/>
        <a:p>
          <a:endParaRPr lang="zh-CN" altLang="en-US"/>
        </a:p>
      </dgm:t>
    </dgm:pt>
  </dgm:ptLst>
  <dgm:cxnLst>
    <dgm:cxn modelId="{D62ACD44-FF70-472F-A1B4-F7B7E3F66298}" type="presOf" srcId="{D96C0181-5CD5-4CC3-ACC8-97D324898605}" destId="{AE0A58FE-5DD6-4F8B-98E5-88A6298AE85E}" srcOrd="0" destOrd="0" presId="urn:microsoft.com/office/officeart/2009/layout/CircleArrowProcess"/>
    <dgm:cxn modelId="{C7B5851A-7A6C-424A-8F94-FD61845791E7}" type="presOf" srcId="{B99A0FE4-90E9-40E8-A2C0-E2D5F89E5C14}" destId="{8ABC205A-0572-4A63-9D0D-750C4493DF9F}" srcOrd="0" destOrd="0" presId="urn:microsoft.com/office/officeart/2009/layout/CircleArrowProcess"/>
    <dgm:cxn modelId="{8474BA74-EBF1-4BFF-8F59-112B11AA6796}" type="presOf" srcId="{76AE9D23-7663-4492-89F4-E62DC7E7F87A}" destId="{DDDAE09D-0085-40FF-8E10-1A09E2136FBD}" srcOrd="0" destOrd="0" presId="urn:microsoft.com/office/officeart/2009/layout/CircleArrowProcess"/>
    <dgm:cxn modelId="{5D33FC45-3078-4DC2-ACF0-3CBC3EA5B73B}" type="presOf" srcId="{AAF76841-F051-4316-A390-72A447F781CC}" destId="{FE2E046A-5CBC-4339-BF65-254EF465FF3D}" srcOrd="0" destOrd="0" presId="urn:microsoft.com/office/officeart/2009/layout/CircleArrowProcess"/>
    <dgm:cxn modelId="{D2BCEC56-2D27-4DC5-BBDD-F4D09395384B}" srcId="{AAF76841-F051-4316-A390-72A447F781CC}" destId="{D5E97E0E-9FBE-45D0-B955-F3F32F94B405}" srcOrd="2" destOrd="0" parTransId="{B3A6B354-20DB-4548-9FF9-A25C003CA372}" sibTransId="{D1A3C5B9-81D7-4633-9621-FBC52409F93F}"/>
    <dgm:cxn modelId="{C8BCD503-019B-4CF6-99BB-9E5C110740CE}" srcId="{AAF76841-F051-4316-A390-72A447F781CC}" destId="{B99A0FE4-90E9-40E8-A2C0-E2D5F89E5C14}" srcOrd="0" destOrd="0" parTransId="{3CB3AB9D-1289-4BBA-9A58-EE961454C1A7}" sibTransId="{DF07D197-1AEB-469A-B98F-7F31CC86955B}"/>
    <dgm:cxn modelId="{FE28C66A-1916-40F6-9984-CC59AE7EA794}" type="presOf" srcId="{D5E97E0E-9FBE-45D0-B955-F3F32F94B405}" destId="{58C37424-DFB7-49E8-99D3-8F32D6F185C9}" srcOrd="0" destOrd="0" presId="urn:microsoft.com/office/officeart/2009/layout/CircleArrowProcess"/>
    <dgm:cxn modelId="{6ADC32E5-79EE-42E0-B223-6991C6DF2B2B}" srcId="{AAF76841-F051-4316-A390-72A447F781CC}" destId="{76AE9D23-7663-4492-89F4-E62DC7E7F87A}" srcOrd="1" destOrd="0" parTransId="{4FAC3D22-538D-46A0-9E2F-FAF44BBD4BE0}" sibTransId="{5842F3AA-B7FE-48F5-996A-879D1F2DF8D3}"/>
    <dgm:cxn modelId="{9F5BC155-37D7-41CE-862B-AB6701C0149B}" srcId="{AAF76841-F051-4316-A390-72A447F781CC}" destId="{D96C0181-5CD5-4CC3-ACC8-97D324898605}" srcOrd="3" destOrd="0" parTransId="{8E63DEBA-DB5C-4E91-9E48-D3D980821CFD}" sibTransId="{D8EFF37F-92DE-4AB5-954B-93C2992628B9}"/>
    <dgm:cxn modelId="{7B4F029F-D1AF-411C-8AD6-20FF62993280}" type="presParOf" srcId="{FE2E046A-5CBC-4339-BF65-254EF465FF3D}" destId="{9B50798C-FFCE-4CF9-A15C-E289235133FC}" srcOrd="0" destOrd="0" presId="urn:microsoft.com/office/officeart/2009/layout/CircleArrowProcess"/>
    <dgm:cxn modelId="{D781A64D-1F25-4FBE-BCDA-731CE1891EF8}" type="presParOf" srcId="{9B50798C-FFCE-4CF9-A15C-E289235133FC}" destId="{21338C3D-A95B-4E7E-87B7-C5C486CA1BBF}" srcOrd="0" destOrd="0" presId="urn:microsoft.com/office/officeart/2009/layout/CircleArrowProcess"/>
    <dgm:cxn modelId="{3553A0CF-5DD0-4369-AB64-FE059FC2E3C7}" type="presParOf" srcId="{FE2E046A-5CBC-4339-BF65-254EF465FF3D}" destId="{8ABC205A-0572-4A63-9D0D-750C4493DF9F}" srcOrd="1" destOrd="0" presId="urn:microsoft.com/office/officeart/2009/layout/CircleArrowProcess"/>
    <dgm:cxn modelId="{D19C2413-21DD-4AF4-B47F-B523DEE7CFCD}" type="presParOf" srcId="{FE2E046A-5CBC-4339-BF65-254EF465FF3D}" destId="{290C45FA-589D-4C31-B47B-EA7CA9C2159D}" srcOrd="2" destOrd="0" presId="urn:microsoft.com/office/officeart/2009/layout/CircleArrowProcess"/>
    <dgm:cxn modelId="{5871F282-12EB-4698-9D0A-BF5494B06E8D}" type="presParOf" srcId="{290C45FA-589D-4C31-B47B-EA7CA9C2159D}" destId="{4CD95B84-9674-4F78-850A-23DA02E1FEF8}" srcOrd="0" destOrd="0" presId="urn:microsoft.com/office/officeart/2009/layout/CircleArrowProcess"/>
    <dgm:cxn modelId="{EAF4326C-730D-4560-9EF3-477EB46B73A4}" type="presParOf" srcId="{FE2E046A-5CBC-4339-BF65-254EF465FF3D}" destId="{DDDAE09D-0085-40FF-8E10-1A09E2136FBD}" srcOrd="3" destOrd="0" presId="urn:microsoft.com/office/officeart/2009/layout/CircleArrowProcess"/>
    <dgm:cxn modelId="{D4D68968-658A-42C5-9B5D-96805BE37D6F}" type="presParOf" srcId="{FE2E046A-5CBC-4339-BF65-254EF465FF3D}" destId="{D20B2F2B-D67E-498C-8404-160BB5860B9A}" srcOrd="4" destOrd="0" presId="urn:microsoft.com/office/officeart/2009/layout/CircleArrowProcess"/>
    <dgm:cxn modelId="{6B71B809-506E-4445-B8DA-D7717A760BD3}" type="presParOf" srcId="{D20B2F2B-D67E-498C-8404-160BB5860B9A}" destId="{03761F0F-065C-440D-B178-C0B2E30B89F3}" srcOrd="0" destOrd="0" presId="urn:microsoft.com/office/officeart/2009/layout/CircleArrowProcess"/>
    <dgm:cxn modelId="{AAFAE336-9028-4CA6-9022-CD5BF1B35D62}" type="presParOf" srcId="{FE2E046A-5CBC-4339-BF65-254EF465FF3D}" destId="{58C37424-DFB7-49E8-99D3-8F32D6F185C9}" srcOrd="5" destOrd="0" presId="urn:microsoft.com/office/officeart/2009/layout/CircleArrowProcess"/>
    <dgm:cxn modelId="{492BBDA6-7A4A-40AA-96BE-619FFFE8B20D}" type="presParOf" srcId="{FE2E046A-5CBC-4339-BF65-254EF465FF3D}" destId="{72F372B2-E79C-4EAD-989F-6938CEC6E516}" srcOrd="6" destOrd="0" presId="urn:microsoft.com/office/officeart/2009/layout/CircleArrowProcess"/>
    <dgm:cxn modelId="{27249E52-345A-4897-B0DE-1BA6136D1580}" type="presParOf" srcId="{72F372B2-E79C-4EAD-989F-6938CEC6E516}" destId="{E1BBDDE5-5152-4B11-9442-610D179D811E}" srcOrd="0" destOrd="0" presId="urn:microsoft.com/office/officeart/2009/layout/CircleArrowProcess"/>
    <dgm:cxn modelId="{55B3930E-5E13-405E-BE2F-461B6F84E543}" type="presParOf" srcId="{FE2E046A-5CBC-4339-BF65-254EF465FF3D}" destId="{AE0A58FE-5DD6-4F8B-98E5-88A6298AE85E}" srcOrd="7" destOrd="0" presId="urn:microsoft.com/office/officeart/2009/layout/CircleArrow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5BA0FF-9694-4466-A1ED-F37A6D2214E6}" type="doc">
      <dgm:prSet loTypeId="urn:microsoft.com/office/officeart/2005/8/layout/list1" loCatId="list" qsTypeId="urn:microsoft.com/office/officeart/2005/8/quickstyle/simple3" qsCatId="simple" csTypeId="urn:microsoft.com/office/officeart/2005/8/colors/colorful3" csCatId="colorful" phldr="1"/>
      <dgm:spPr/>
      <dgm:t>
        <a:bodyPr/>
        <a:lstStyle/>
        <a:p>
          <a:endParaRPr lang="zh-CN" altLang="en-US"/>
        </a:p>
      </dgm:t>
    </dgm:pt>
    <dgm:pt modelId="{2799C013-603F-48CA-9AE5-7B04F10A8139}">
      <dgm:prSet phldrT="[文本]" custT="1"/>
      <dgm:spPr/>
      <dgm:t>
        <a:bodyPr/>
        <a:lstStyle/>
        <a:p>
          <a:r>
            <a:rPr lang="en-US" altLang="en-US" sz="1800" b="1" dirty="0"/>
            <a:t>The internal noise source cannot be turned on, causing the device to fail to synchronize</a:t>
          </a:r>
          <a:endParaRPr lang="zh-CN" altLang="en-US" sz="1800" b="1" dirty="0"/>
        </a:p>
      </dgm:t>
    </dgm:pt>
    <dgm:pt modelId="{A372CC30-2DE6-4B02-983B-4A969DC7DC42}" cxnId="{25DD2785-F1CB-4089-8E1A-9760AAE9774D}" type="parTrans">
      <dgm:prSet/>
      <dgm:spPr/>
      <dgm:t>
        <a:bodyPr/>
        <a:lstStyle/>
        <a:p>
          <a:endParaRPr lang="zh-CN" altLang="en-US"/>
        </a:p>
      </dgm:t>
    </dgm:pt>
    <dgm:pt modelId="{30112A37-A4ED-4D09-BA8D-810A8AD37025}" cxnId="{25DD2785-F1CB-4089-8E1A-9760AAE9774D}" type="sibTrans">
      <dgm:prSet/>
      <dgm:spPr/>
      <dgm:t>
        <a:bodyPr/>
        <a:lstStyle/>
        <a:p>
          <a:endParaRPr lang="zh-CN" altLang="en-US"/>
        </a:p>
      </dgm:t>
    </dgm:pt>
    <dgm:pt modelId="{B04A8476-F19D-47B4-B00A-AB08E4978B0B}">
      <dgm:prSet phldrT="[文本]" custT="1"/>
      <dgm:spPr/>
      <dgm:t>
        <a:bodyPr/>
        <a:lstStyle/>
        <a:p>
          <a:r>
            <a:rPr lang="en-US" altLang="en-US" sz="1800" b="1" dirty="0"/>
            <a:t>The experimental site is not ideal, so it is subject to some interference</a:t>
          </a:r>
          <a:endParaRPr lang="zh-CN" altLang="en-US" sz="1800" b="1" dirty="0"/>
        </a:p>
      </dgm:t>
    </dgm:pt>
    <dgm:pt modelId="{1FBC6B13-92AF-426B-99C3-6C8FA23A5A3F}" cxnId="{B5FBA809-00A0-463F-90E3-E65F56D222E2}" type="parTrans">
      <dgm:prSet/>
      <dgm:spPr/>
      <dgm:t>
        <a:bodyPr/>
        <a:lstStyle/>
        <a:p>
          <a:endParaRPr lang="zh-CN" altLang="en-US"/>
        </a:p>
      </dgm:t>
    </dgm:pt>
    <dgm:pt modelId="{D9D85D48-CF48-42AC-A74F-5339110FD2D6}" cxnId="{B5FBA809-00A0-463F-90E3-E65F56D222E2}" type="sibTrans">
      <dgm:prSet/>
      <dgm:spPr/>
      <dgm:t>
        <a:bodyPr/>
        <a:lstStyle/>
        <a:p>
          <a:endParaRPr lang="zh-CN" altLang="en-US"/>
        </a:p>
      </dgm:t>
    </dgm:pt>
    <dgm:pt modelId="{8487ED85-EB4D-4BBC-B4A7-509302B18E95}">
      <dgm:prSet phldrT="[文本]" custT="1"/>
      <dgm:spPr/>
      <dgm:t>
        <a:bodyPr/>
        <a:lstStyle/>
        <a:p>
          <a:r>
            <a:rPr lang="en-US" altLang="en-US" sz="1800" b="1" dirty="0"/>
            <a:t>The temperature of the experimental site is not ideal, resulting in high temperature of the experimental equipment</a:t>
          </a:r>
          <a:endParaRPr lang="zh-CN" altLang="en-US" sz="1800" b="1" dirty="0"/>
        </a:p>
      </dgm:t>
    </dgm:pt>
    <dgm:pt modelId="{74810B0A-09EF-4AAC-AEFB-1C048E6771E8}" cxnId="{B74AB203-B83C-4A51-B080-16BB11241FAA}" type="parTrans">
      <dgm:prSet/>
      <dgm:spPr/>
      <dgm:t>
        <a:bodyPr/>
        <a:lstStyle/>
        <a:p>
          <a:endParaRPr lang="zh-CN" altLang="en-US"/>
        </a:p>
      </dgm:t>
    </dgm:pt>
    <dgm:pt modelId="{6D1BEEFF-DCE8-4F9A-BD45-DD2CAC872B7C}" cxnId="{B74AB203-B83C-4A51-B080-16BB11241FAA}" type="sibTrans">
      <dgm:prSet/>
      <dgm:spPr/>
      <dgm:t>
        <a:bodyPr/>
        <a:lstStyle/>
        <a:p>
          <a:endParaRPr lang="zh-CN" altLang="en-US"/>
        </a:p>
      </dgm:t>
    </dgm:pt>
    <dgm:pt modelId="{3BD3C1C0-3902-40FA-B84D-1181267D21FD}" type="pres">
      <dgm:prSet presAssocID="{ED5BA0FF-9694-4466-A1ED-F37A6D2214E6}" presName="linear" presStyleCnt="0">
        <dgm:presLayoutVars>
          <dgm:dir/>
          <dgm:animLvl val="lvl"/>
          <dgm:resizeHandles val="exact"/>
        </dgm:presLayoutVars>
      </dgm:prSet>
      <dgm:spPr/>
      <dgm:t>
        <a:bodyPr/>
        <a:lstStyle/>
        <a:p>
          <a:endParaRPr lang="zh-CN" altLang="en-US"/>
        </a:p>
      </dgm:t>
    </dgm:pt>
    <dgm:pt modelId="{84929EBD-1468-4F69-A856-F0097BB12C9C}" type="pres">
      <dgm:prSet presAssocID="{2799C013-603F-48CA-9AE5-7B04F10A8139}" presName="parentLin" presStyleCnt="0"/>
      <dgm:spPr/>
    </dgm:pt>
    <dgm:pt modelId="{CDFAD73D-2C92-4564-B9CC-DB5651B3C85F}" type="pres">
      <dgm:prSet presAssocID="{2799C013-603F-48CA-9AE5-7B04F10A8139}" presName="parentLeftMargin" presStyleLbl="node1" presStyleIdx="0" presStyleCnt="3"/>
      <dgm:spPr/>
      <dgm:t>
        <a:bodyPr/>
        <a:lstStyle/>
        <a:p>
          <a:endParaRPr lang="zh-CN" altLang="en-US"/>
        </a:p>
      </dgm:t>
    </dgm:pt>
    <dgm:pt modelId="{0F84CAED-B0FB-4EE0-B735-E2AFB93B098E}" type="pres">
      <dgm:prSet presAssocID="{2799C013-603F-48CA-9AE5-7B04F10A8139}" presName="parentText" presStyleLbl="node1" presStyleIdx="0" presStyleCnt="3">
        <dgm:presLayoutVars>
          <dgm:chMax val="0"/>
          <dgm:bulletEnabled val="1"/>
        </dgm:presLayoutVars>
      </dgm:prSet>
      <dgm:spPr/>
      <dgm:t>
        <a:bodyPr/>
        <a:lstStyle/>
        <a:p>
          <a:endParaRPr lang="zh-CN" altLang="en-US"/>
        </a:p>
      </dgm:t>
    </dgm:pt>
    <dgm:pt modelId="{FD3FE355-E63A-4D58-B48D-308F9F94BBD5}" type="pres">
      <dgm:prSet presAssocID="{2799C013-603F-48CA-9AE5-7B04F10A8139}" presName="negativeSpace" presStyleCnt="0"/>
      <dgm:spPr/>
    </dgm:pt>
    <dgm:pt modelId="{C005A58B-FC28-4A42-B459-DA7F4A6F8F6B}" type="pres">
      <dgm:prSet presAssocID="{2799C013-603F-48CA-9AE5-7B04F10A8139}" presName="childText" presStyleLbl="conFgAcc1" presStyleIdx="0" presStyleCnt="3" custLinFactNeighborX="2977" custLinFactNeighborY="-55444">
        <dgm:presLayoutVars>
          <dgm:bulletEnabled val="1"/>
        </dgm:presLayoutVars>
      </dgm:prSet>
      <dgm:spPr/>
    </dgm:pt>
    <dgm:pt modelId="{5A7F44C6-0A26-43AF-9832-8964B5C7B515}" type="pres">
      <dgm:prSet presAssocID="{30112A37-A4ED-4D09-BA8D-810A8AD37025}" presName="spaceBetweenRectangles" presStyleCnt="0"/>
      <dgm:spPr/>
    </dgm:pt>
    <dgm:pt modelId="{9073920D-CDAA-409B-B0A8-0CB590C48A37}" type="pres">
      <dgm:prSet presAssocID="{B04A8476-F19D-47B4-B00A-AB08E4978B0B}" presName="parentLin" presStyleCnt="0"/>
      <dgm:spPr/>
    </dgm:pt>
    <dgm:pt modelId="{41C9D108-3D08-4C2A-9F5D-0B0D7C4C445B}" type="pres">
      <dgm:prSet presAssocID="{B04A8476-F19D-47B4-B00A-AB08E4978B0B}" presName="parentLeftMargin" presStyleLbl="node1" presStyleIdx="0" presStyleCnt="3"/>
      <dgm:spPr/>
      <dgm:t>
        <a:bodyPr/>
        <a:lstStyle/>
        <a:p>
          <a:endParaRPr lang="zh-CN" altLang="en-US"/>
        </a:p>
      </dgm:t>
    </dgm:pt>
    <dgm:pt modelId="{A58C170E-E8DB-4A7D-8B47-C0563C3B662A}" type="pres">
      <dgm:prSet presAssocID="{B04A8476-F19D-47B4-B00A-AB08E4978B0B}" presName="parentText" presStyleLbl="node1" presStyleIdx="1" presStyleCnt="3">
        <dgm:presLayoutVars>
          <dgm:chMax val="0"/>
          <dgm:bulletEnabled val="1"/>
        </dgm:presLayoutVars>
      </dgm:prSet>
      <dgm:spPr/>
      <dgm:t>
        <a:bodyPr/>
        <a:lstStyle/>
        <a:p>
          <a:endParaRPr lang="zh-CN" altLang="en-US"/>
        </a:p>
      </dgm:t>
    </dgm:pt>
    <dgm:pt modelId="{DAAF284A-7FAC-400E-988A-388A04592916}" type="pres">
      <dgm:prSet presAssocID="{B04A8476-F19D-47B4-B00A-AB08E4978B0B}" presName="negativeSpace" presStyleCnt="0"/>
      <dgm:spPr/>
    </dgm:pt>
    <dgm:pt modelId="{2FDBB8D5-55C0-4FCF-A238-2287BF52B90F}" type="pres">
      <dgm:prSet presAssocID="{B04A8476-F19D-47B4-B00A-AB08E4978B0B}" presName="childText" presStyleLbl="conFgAcc1" presStyleIdx="1" presStyleCnt="3">
        <dgm:presLayoutVars>
          <dgm:bulletEnabled val="1"/>
        </dgm:presLayoutVars>
      </dgm:prSet>
      <dgm:spPr/>
    </dgm:pt>
    <dgm:pt modelId="{16B9A481-52C9-454F-B74E-E85A02335D8F}" type="pres">
      <dgm:prSet presAssocID="{D9D85D48-CF48-42AC-A74F-5339110FD2D6}" presName="spaceBetweenRectangles" presStyleCnt="0"/>
      <dgm:spPr/>
    </dgm:pt>
    <dgm:pt modelId="{30253A43-88AB-425B-B2C8-8B15150919B4}" type="pres">
      <dgm:prSet presAssocID="{8487ED85-EB4D-4BBC-B4A7-509302B18E95}" presName="parentLin" presStyleCnt="0"/>
      <dgm:spPr/>
    </dgm:pt>
    <dgm:pt modelId="{75624F26-31AF-43E4-887D-824B9AC7653B}" type="pres">
      <dgm:prSet presAssocID="{8487ED85-EB4D-4BBC-B4A7-509302B18E95}" presName="parentLeftMargin" presStyleLbl="node1" presStyleIdx="1" presStyleCnt="3"/>
      <dgm:spPr/>
      <dgm:t>
        <a:bodyPr/>
        <a:lstStyle/>
        <a:p>
          <a:endParaRPr lang="zh-CN" altLang="en-US"/>
        </a:p>
      </dgm:t>
    </dgm:pt>
    <dgm:pt modelId="{9BC6565D-C90C-4635-91DB-A3C0FB8A25D2}" type="pres">
      <dgm:prSet presAssocID="{8487ED85-EB4D-4BBC-B4A7-509302B18E95}" presName="parentText" presStyleLbl="node1" presStyleIdx="2" presStyleCnt="3">
        <dgm:presLayoutVars>
          <dgm:chMax val="0"/>
          <dgm:bulletEnabled val="1"/>
        </dgm:presLayoutVars>
      </dgm:prSet>
      <dgm:spPr/>
      <dgm:t>
        <a:bodyPr/>
        <a:lstStyle/>
        <a:p>
          <a:endParaRPr lang="zh-CN" altLang="en-US"/>
        </a:p>
      </dgm:t>
    </dgm:pt>
    <dgm:pt modelId="{DFEBFA1C-1CFF-42B6-81F1-B09CB361366F}" type="pres">
      <dgm:prSet presAssocID="{8487ED85-EB4D-4BBC-B4A7-509302B18E95}" presName="negativeSpace" presStyleCnt="0"/>
      <dgm:spPr/>
    </dgm:pt>
    <dgm:pt modelId="{D56FCE4D-3569-4AFD-A1A5-CFC6729C2D55}" type="pres">
      <dgm:prSet presAssocID="{8487ED85-EB4D-4BBC-B4A7-509302B18E95}" presName="childText" presStyleLbl="conFgAcc1" presStyleIdx="2" presStyleCnt="3">
        <dgm:presLayoutVars>
          <dgm:bulletEnabled val="1"/>
        </dgm:presLayoutVars>
      </dgm:prSet>
      <dgm:spPr/>
    </dgm:pt>
  </dgm:ptLst>
  <dgm:cxnLst>
    <dgm:cxn modelId="{B5FBA809-00A0-463F-90E3-E65F56D222E2}" srcId="{ED5BA0FF-9694-4466-A1ED-F37A6D2214E6}" destId="{B04A8476-F19D-47B4-B00A-AB08E4978B0B}" srcOrd="1" destOrd="0" parTransId="{1FBC6B13-92AF-426B-99C3-6C8FA23A5A3F}" sibTransId="{D9D85D48-CF48-42AC-A74F-5339110FD2D6}"/>
    <dgm:cxn modelId="{E4BB4006-4F60-40C9-BB86-43A5D3ABD946}" type="presOf" srcId="{2799C013-603F-48CA-9AE5-7B04F10A8139}" destId="{0F84CAED-B0FB-4EE0-B735-E2AFB93B098E}" srcOrd="1" destOrd="0" presId="urn:microsoft.com/office/officeart/2005/8/layout/list1"/>
    <dgm:cxn modelId="{2A8027A7-1E3A-47D1-B3E0-5C82C504F1EA}" type="presOf" srcId="{B04A8476-F19D-47B4-B00A-AB08E4978B0B}" destId="{41C9D108-3D08-4C2A-9F5D-0B0D7C4C445B}" srcOrd="0" destOrd="0" presId="urn:microsoft.com/office/officeart/2005/8/layout/list1"/>
    <dgm:cxn modelId="{AC3B3F1C-CA16-4FF3-ABEE-95CC32AA64E9}" type="presOf" srcId="{2799C013-603F-48CA-9AE5-7B04F10A8139}" destId="{CDFAD73D-2C92-4564-B9CC-DB5651B3C85F}" srcOrd="0" destOrd="0" presId="urn:microsoft.com/office/officeart/2005/8/layout/list1"/>
    <dgm:cxn modelId="{8434127F-5C5D-41AE-9165-D0A51CDCAC7F}" type="presOf" srcId="{8487ED85-EB4D-4BBC-B4A7-509302B18E95}" destId="{75624F26-31AF-43E4-887D-824B9AC7653B}" srcOrd="0" destOrd="0" presId="urn:microsoft.com/office/officeart/2005/8/layout/list1"/>
    <dgm:cxn modelId="{60F62A8F-072E-4FD8-B728-C65BAFA48183}" type="presOf" srcId="{8487ED85-EB4D-4BBC-B4A7-509302B18E95}" destId="{9BC6565D-C90C-4635-91DB-A3C0FB8A25D2}" srcOrd="1" destOrd="0" presId="urn:microsoft.com/office/officeart/2005/8/layout/list1"/>
    <dgm:cxn modelId="{BD020BDC-95AC-405B-AAE8-53758FED8E00}" type="presOf" srcId="{B04A8476-F19D-47B4-B00A-AB08E4978B0B}" destId="{A58C170E-E8DB-4A7D-8B47-C0563C3B662A}" srcOrd="1" destOrd="0" presId="urn:microsoft.com/office/officeart/2005/8/layout/list1"/>
    <dgm:cxn modelId="{B74AB203-B83C-4A51-B080-16BB11241FAA}" srcId="{ED5BA0FF-9694-4466-A1ED-F37A6D2214E6}" destId="{8487ED85-EB4D-4BBC-B4A7-509302B18E95}" srcOrd="2" destOrd="0" parTransId="{74810B0A-09EF-4AAC-AEFB-1C048E6771E8}" sibTransId="{6D1BEEFF-DCE8-4F9A-BD45-DD2CAC872B7C}"/>
    <dgm:cxn modelId="{6B33045B-A3DE-437C-A3E0-58F8E1122183}" type="presOf" srcId="{ED5BA0FF-9694-4466-A1ED-F37A6D2214E6}" destId="{3BD3C1C0-3902-40FA-B84D-1181267D21FD}" srcOrd="0" destOrd="0" presId="urn:microsoft.com/office/officeart/2005/8/layout/list1"/>
    <dgm:cxn modelId="{25DD2785-F1CB-4089-8E1A-9760AAE9774D}" srcId="{ED5BA0FF-9694-4466-A1ED-F37A6D2214E6}" destId="{2799C013-603F-48CA-9AE5-7B04F10A8139}" srcOrd="0" destOrd="0" parTransId="{A372CC30-2DE6-4B02-983B-4A969DC7DC42}" sibTransId="{30112A37-A4ED-4D09-BA8D-810A8AD37025}"/>
    <dgm:cxn modelId="{846DFE6C-FA79-4969-9AA9-3E39B91F2147}" type="presParOf" srcId="{3BD3C1C0-3902-40FA-B84D-1181267D21FD}" destId="{84929EBD-1468-4F69-A856-F0097BB12C9C}" srcOrd="0" destOrd="0" presId="urn:microsoft.com/office/officeart/2005/8/layout/list1"/>
    <dgm:cxn modelId="{E7ABA121-C91C-4765-8E3A-777DCC8C4D28}" type="presParOf" srcId="{84929EBD-1468-4F69-A856-F0097BB12C9C}" destId="{CDFAD73D-2C92-4564-B9CC-DB5651B3C85F}" srcOrd="0" destOrd="0" presId="urn:microsoft.com/office/officeart/2005/8/layout/list1"/>
    <dgm:cxn modelId="{BC3B1504-1A48-4D4A-9948-FEE74D11CB30}" type="presParOf" srcId="{84929EBD-1468-4F69-A856-F0097BB12C9C}" destId="{0F84CAED-B0FB-4EE0-B735-E2AFB93B098E}" srcOrd="1" destOrd="0" presId="urn:microsoft.com/office/officeart/2005/8/layout/list1"/>
    <dgm:cxn modelId="{815D9A89-2D84-4AEF-8CA1-0CD444EC4A08}" type="presParOf" srcId="{3BD3C1C0-3902-40FA-B84D-1181267D21FD}" destId="{FD3FE355-E63A-4D58-B48D-308F9F94BBD5}" srcOrd="1" destOrd="0" presId="urn:microsoft.com/office/officeart/2005/8/layout/list1"/>
    <dgm:cxn modelId="{8ABA85ED-BB7B-4B9D-8340-8328DC6E51F5}" type="presParOf" srcId="{3BD3C1C0-3902-40FA-B84D-1181267D21FD}" destId="{C005A58B-FC28-4A42-B459-DA7F4A6F8F6B}" srcOrd="2" destOrd="0" presId="urn:microsoft.com/office/officeart/2005/8/layout/list1"/>
    <dgm:cxn modelId="{3F3B9936-7700-4602-B99E-1F88CB4E4E86}" type="presParOf" srcId="{3BD3C1C0-3902-40FA-B84D-1181267D21FD}" destId="{5A7F44C6-0A26-43AF-9832-8964B5C7B515}" srcOrd="3" destOrd="0" presId="urn:microsoft.com/office/officeart/2005/8/layout/list1"/>
    <dgm:cxn modelId="{3107BAF2-2698-413C-8D8D-C8B2FDE44722}" type="presParOf" srcId="{3BD3C1C0-3902-40FA-B84D-1181267D21FD}" destId="{9073920D-CDAA-409B-B0A8-0CB590C48A37}" srcOrd="4" destOrd="0" presId="urn:microsoft.com/office/officeart/2005/8/layout/list1"/>
    <dgm:cxn modelId="{BE4DDDFF-C5A8-49DA-82F5-47C78B499DCA}" type="presParOf" srcId="{9073920D-CDAA-409B-B0A8-0CB590C48A37}" destId="{41C9D108-3D08-4C2A-9F5D-0B0D7C4C445B}" srcOrd="0" destOrd="0" presId="urn:microsoft.com/office/officeart/2005/8/layout/list1"/>
    <dgm:cxn modelId="{8B804BA6-8FAE-4912-BDC9-FCAFD7F36A48}" type="presParOf" srcId="{9073920D-CDAA-409B-B0A8-0CB590C48A37}" destId="{A58C170E-E8DB-4A7D-8B47-C0563C3B662A}" srcOrd="1" destOrd="0" presId="urn:microsoft.com/office/officeart/2005/8/layout/list1"/>
    <dgm:cxn modelId="{7CE585F4-0D1C-44A9-AB04-EB88071F1937}" type="presParOf" srcId="{3BD3C1C0-3902-40FA-B84D-1181267D21FD}" destId="{DAAF284A-7FAC-400E-988A-388A04592916}" srcOrd="5" destOrd="0" presId="urn:microsoft.com/office/officeart/2005/8/layout/list1"/>
    <dgm:cxn modelId="{7D699763-E1E4-476D-BB9A-1A30C7647AE9}" type="presParOf" srcId="{3BD3C1C0-3902-40FA-B84D-1181267D21FD}" destId="{2FDBB8D5-55C0-4FCF-A238-2287BF52B90F}" srcOrd="6" destOrd="0" presId="urn:microsoft.com/office/officeart/2005/8/layout/list1"/>
    <dgm:cxn modelId="{6FE72E3D-0384-4D7C-B84F-40D76DE2F70F}" type="presParOf" srcId="{3BD3C1C0-3902-40FA-B84D-1181267D21FD}" destId="{16B9A481-52C9-454F-B74E-E85A02335D8F}" srcOrd="7" destOrd="0" presId="urn:microsoft.com/office/officeart/2005/8/layout/list1"/>
    <dgm:cxn modelId="{56630EFE-C7FF-42AD-9C78-86B292B2005A}" type="presParOf" srcId="{3BD3C1C0-3902-40FA-B84D-1181267D21FD}" destId="{30253A43-88AB-425B-B2C8-8B15150919B4}" srcOrd="8" destOrd="0" presId="urn:microsoft.com/office/officeart/2005/8/layout/list1"/>
    <dgm:cxn modelId="{ED24249F-634D-431E-99F9-B29ADC4AF13D}" type="presParOf" srcId="{30253A43-88AB-425B-B2C8-8B15150919B4}" destId="{75624F26-31AF-43E4-887D-824B9AC7653B}" srcOrd="0" destOrd="0" presId="urn:microsoft.com/office/officeart/2005/8/layout/list1"/>
    <dgm:cxn modelId="{46ACD723-8DEC-4EAB-ACFC-69BE21D246B3}" type="presParOf" srcId="{30253A43-88AB-425B-B2C8-8B15150919B4}" destId="{9BC6565D-C90C-4635-91DB-A3C0FB8A25D2}" srcOrd="1" destOrd="0" presId="urn:microsoft.com/office/officeart/2005/8/layout/list1"/>
    <dgm:cxn modelId="{60C7EDA6-0ABB-456F-A63E-D6FA0787568F}" type="presParOf" srcId="{3BD3C1C0-3902-40FA-B84D-1181267D21FD}" destId="{DFEBFA1C-1CFF-42B6-81F1-B09CB361366F}" srcOrd="9" destOrd="0" presId="urn:microsoft.com/office/officeart/2005/8/layout/list1"/>
    <dgm:cxn modelId="{B5322A7D-7E6A-4501-8AEA-99A046477101}" type="presParOf" srcId="{3BD3C1C0-3902-40FA-B84D-1181267D21FD}" destId="{D56FCE4D-3569-4AFD-A1A5-CFC6729C2D55}"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07593" cy="5666044"/>
        <a:chOff x="0" y="0"/>
        <a:chExt cx="4007593" cy="5666044"/>
      </a:xfrm>
    </dsp:grpSpPr>
    <dsp:sp modelId="{21338C3D-A95B-4E7E-87B7-C5C486CA1BBF}">
      <dsp:nvSpPr>
        <dsp:cNvPr id="3" name="环形箭头 2"/>
        <dsp:cNvSpPr/>
      </dsp:nvSpPr>
      <dsp:spPr bwMode="white">
        <a:xfrm>
          <a:off x="1654478" y="0"/>
          <a:ext cx="2136448" cy="2136665"/>
        </a:xfrm>
        <a:prstGeom prst="circularArrow">
          <a:avLst>
            <a:gd name="adj1" fmla="val 10980"/>
            <a:gd name="adj2" fmla="val 1142322"/>
            <a:gd name="adj3" fmla="val 4500000"/>
            <a:gd name="adj4" fmla="val 10800000"/>
            <a:gd name="adj5" fmla="val 12500"/>
          </a:avLst>
        </a:prstGeom>
      </dsp:spPr>
      <dsp:style>
        <a:lnRef idx="2">
          <a:schemeClr val="lt1"/>
        </a:lnRef>
        <a:fillRef idx="1">
          <a:schemeClr val="accent2"/>
        </a:fillRef>
        <a:effectRef idx="0">
          <a:scrgbClr r="0" g="0" b="0"/>
        </a:effectRef>
        <a:fontRef idx="minor">
          <a:schemeClr val="lt1"/>
        </a:fontRef>
      </dsp:style>
      <dsp:txXfrm>
        <a:off x="1654478" y="0"/>
        <a:ext cx="2136448" cy="2136665"/>
      </dsp:txXfrm>
    </dsp:sp>
    <dsp:sp modelId="{8ABC205A-0572-4A63-9D0D-750C4493DF9F}">
      <dsp:nvSpPr>
        <dsp:cNvPr id="4" name="矩形 3"/>
        <dsp:cNvSpPr/>
      </dsp:nvSpPr>
      <dsp:spPr bwMode="white">
        <a:xfrm>
          <a:off x="2126172" y="773415"/>
          <a:ext cx="1192259" cy="59606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en-US" sz="1800" b="1" dirty="0">
              <a:solidFill>
                <a:schemeClr val="tx1"/>
              </a:solidFill>
            </a:rPr>
            <a:t>Signal sampling</a:t>
          </a:r>
          <a:endParaRPr lang="zh-CN" altLang="en-US" sz="1800" b="1" dirty="0">
            <a:solidFill>
              <a:schemeClr val="tx1"/>
            </a:solidFill>
          </a:endParaRPr>
        </a:p>
      </dsp:txBody>
      <dsp:txXfrm>
        <a:off x="2126172" y="773415"/>
        <a:ext cx="1192259" cy="596068"/>
      </dsp:txXfrm>
    </dsp:sp>
    <dsp:sp modelId="{2EC7846D-B2C6-4337-BBD0-E3A6B421AB02}">
      <dsp:nvSpPr>
        <dsp:cNvPr id="5" name="形状 4"/>
        <dsp:cNvSpPr/>
      </dsp:nvSpPr>
      <dsp:spPr bwMode="white">
        <a:xfrm>
          <a:off x="1060953" y="1227832"/>
          <a:ext cx="2136448" cy="2136665"/>
        </a:xfrm>
        <a:prstGeom prst="leftCircularArrow">
          <a:avLst>
            <a:gd name="adj1" fmla="val 10980"/>
            <a:gd name="adj2" fmla="val 1142322"/>
            <a:gd name="adj3" fmla="val 6300000"/>
            <a:gd name="adj4" fmla="val 18900000"/>
            <a:gd name="adj5" fmla="val 12500"/>
          </a:avLst>
        </a:prstGeom>
      </dsp:spPr>
      <dsp:style>
        <a:lnRef idx="2">
          <a:schemeClr val="lt1"/>
        </a:lnRef>
        <a:fillRef idx="1">
          <a:schemeClr val="accent3"/>
        </a:fillRef>
        <a:effectRef idx="0">
          <a:scrgbClr r="0" g="0" b="0"/>
        </a:effectRef>
        <a:fontRef idx="minor">
          <a:schemeClr val="lt1"/>
        </a:fontRef>
      </dsp:style>
      <dsp:txXfrm>
        <a:off x="1060953" y="1227832"/>
        <a:ext cx="2136448" cy="2136665"/>
      </dsp:txXfrm>
    </dsp:sp>
    <dsp:sp modelId="{ED8CFD3F-874C-4069-B8A2-6152BB5B318A}">
      <dsp:nvSpPr>
        <dsp:cNvPr id="6" name="矩形 5"/>
        <dsp:cNvSpPr/>
      </dsp:nvSpPr>
      <dsp:spPr bwMode="white">
        <a:xfrm>
          <a:off x="1530242" y="2003513"/>
          <a:ext cx="1192259" cy="59606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en-US" sz="1800" b="1" dirty="0">
              <a:solidFill>
                <a:schemeClr val="tx1"/>
              </a:solidFill>
            </a:rPr>
            <a:t>Clock synchronization</a:t>
          </a:r>
          <a:endParaRPr lang="zh-CN" altLang="en-US" sz="1800" b="1" dirty="0">
            <a:solidFill>
              <a:schemeClr val="tx1"/>
            </a:solidFill>
          </a:endParaRPr>
        </a:p>
      </dsp:txBody>
      <dsp:txXfrm>
        <a:off x="1530242" y="2003513"/>
        <a:ext cx="1192259" cy="596068"/>
      </dsp:txXfrm>
    </dsp:sp>
    <dsp:sp modelId="{4B600AA2-E6F2-43A5-8783-D9201BB9E786}">
      <dsp:nvSpPr>
        <dsp:cNvPr id="7" name="环形箭头 6"/>
        <dsp:cNvSpPr/>
      </dsp:nvSpPr>
      <dsp:spPr bwMode="white">
        <a:xfrm>
          <a:off x="1654478" y="2460196"/>
          <a:ext cx="2136448" cy="2136665"/>
        </a:xfrm>
        <a:prstGeom prst="circularArrow">
          <a:avLst>
            <a:gd name="adj1" fmla="val 10980"/>
            <a:gd name="adj2" fmla="val 1142322"/>
            <a:gd name="adj3" fmla="val 4500000"/>
            <a:gd name="adj4" fmla="val 13500000"/>
            <a:gd name="adj5" fmla="val 12500"/>
          </a:avLst>
        </a:prstGeom>
      </dsp:spPr>
      <dsp:style>
        <a:lnRef idx="2">
          <a:schemeClr val="lt1"/>
        </a:lnRef>
        <a:fillRef idx="1">
          <a:schemeClr val="accent4"/>
        </a:fillRef>
        <a:effectRef idx="0">
          <a:scrgbClr r="0" g="0" b="0"/>
        </a:effectRef>
        <a:fontRef idx="minor">
          <a:schemeClr val="lt1"/>
        </a:fontRef>
      </dsp:style>
      <dsp:txXfrm>
        <a:off x="1654478" y="2460196"/>
        <a:ext cx="2136448" cy="2136665"/>
      </dsp:txXfrm>
    </dsp:sp>
    <dsp:sp modelId="{AF000ACE-9B7B-4936-919B-D3018FBD85DE}">
      <dsp:nvSpPr>
        <dsp:cNvPr id="8" name="矩形 7"/>
        <dsp:cNvSpPr/>
      </dsp:nvSpPr>
      <dsp:spPr bwMode="white">
        <a:xfrm>
          <a:off x="2126172" y="3233611"/>
          <a:ext cx="1192259" cy="59606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en-US" b="1" dirty="0">
              <a:solidFill>
                <a:schemeClr val="tx1"/>
              </a:solidFill>
            </a:rPr>
            <a:t>Digital mixing</a:t>
          </a:r>
          <a:endParaRPr lang="zh-CN" altLang="en-US" b="1" dirty="0">
            <a:solidFill>
              <a:schemeClr val="tx1"/>
            </a:solidFill>
          </a:endParaRPr>
        </a:p>
      </dsp:txBody>
      <dsp:txXfrm>
        <a:off x="2126172" y="3233611"/>
        <a:ext cx="1192259" cy="596068"/>
      </dsp:txXfrm>
    </dsp:sp>
    <dsp:sp modelId="{ED39DDC7-4B91-4EAE-8B87-CD572914535D}">
      <dsp:nvSpPr>
        <dsp:cNvPr id="9" name="空心弧 8"/>
        <dsp:cNvSpPr/>
      </dsp:nvSpPr>
      <dsp:spPr bwMode="white">
        <a:xfrm>
          <a:off x="1213242" y="3829679"/>
          <a:ext cx="1835478" cy="1836365"/>
        </a:xfrm>
        <a:prstGeom prst="blockArc">
          <a:avLst>
            <a:gd name="adj1" fmla="val 0"/>
            <a:gd name="adj2" fmla="val 18900000"/>
            <a:gd name="adj3" fmla="val 12740"/>
          </a:avLst>
        </a:prstGeom>
      </dsp:spPr>
      <dsp:style>
        <a:lnRef idx="2">
          <a:schemeClr val="lt1"/>
        </a:lnRef>
        <a:fillRef idx="1">
          <a:schemeClr val="accent5"/>
        </a:fillRef>
        <a:effectRef idx="0">
          <a:scrgbClr r="0" g="0" b="0"/>
        </a:effectRef>
        <a:fontRef idx="minor">
          <a:schemeClr val="lt1"/>
        </a:fontRef>
      </dsp:style>
      <dsp:txXfrm>
        <a:off x="1213242" y="3829679"/>
        <a:ext cx="1835478" cy="1836365"/>
      </dsp:txXfrm>
    </dsp:sp>
    <dsp:sp modelId="{0B3275DA-84FA-4A92-A5C0-7F3C13C765F5}">
      <dsp:nvSpPr>
        <dsp:cNvPr id="10" name="矩形 9"/>
        <dsp:cNvSpPr/>
      </dsp:nvSpPr>
      <dsp:spPr bwMode="white">
        <a:xfrm>
          <a:off x="1530242" y="4463709"/>
          <a:ext cx="1192259" cy="59606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en-US" b="1" dirty="0">
              <a:solidFill>
                <a:schemeClr val="tx1"/>
              </a:solidFill>
            </a:rPr>
            <a:t>Low pass filter</a:t>
          </a:r>
          <a:endParaRPr lang="zh-CN" altLang="en-US" b="1" dirty="0">
            <a:solidFill>
              <a:schemeClr val="tx1"/>
            </a:solidFill>
          </a:endParaRPr>
        </a:p>
      </dsp:txBody>
      <dsp:txXfrm>
        <a:off x="1530242" y="4463709"/>
        <a:ext cx="1192259" cy="596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007593" cy="5666044"/>
        <a:chOff x="0" y="0"/>
        <a:chExt cx="4007593" cy="5666044"/>
      </a:xfrm>
    </dsp:grpSpPr>
    <dsp:sp modelId="{21338C3D-A95B-4E7E-87B7-C5C486CA1BBF}">
      <dsp:nvSpPr>
        <dsp:cNvPr id="3" name="环形箭头 2"/>
        <dsp:cNvSpPr/>
      </dsp:nvSpPr>
      <dsp:spPr bwMode="white">
        <a:xfrm>
          <a:off x="1654478" y="0"/>
          <a:ext cx="2136448" cy="2136665"/>
        </a:xfrm>
        <a:prstGeom prst="circularArrow">
          <a:avLst>
            <a:gd name="adj1" fmla="val 10980"/>
            <a:gd name="adj2" fmla="val 1142322"/>
            <a:gd name="adj3" fmla="val 4500000"/>
            <a:gd name="adj4" fmla="val 10800000"/>
            <a:gd name="adj5" fmla="val 12500"/>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Xfrm>
        <a:off x="1654478" y="0"/>
        <a:ext cx="2136448" cy="2136665"/>
      </dsp:txXfrm>
    </dsp:sp>
    <dsp:sp modelId="{8ABC205A-0572-4A63-9D0D-750C4493DF9F}">
      <dsp:nvSpPr>
        <dsp:cNvPr id="4" name="矩形 3"/>
        <dsp:cNvSpPr/>
      </dsp:nvSpPr>
      <dsp:spPr bwMode="white">
        <a:xfrm>
          <a:off x="2126172" y="773415"/>
          <a:ext cx="1192259" cy="59606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en-US" sz="1800" b="1">
              <a:solidFill>
                <a:schemeClr val="tx1"/>
              </a:solidFill>
            </a:rPr>
            <a:t>Beamforming</a:t>
          </a:r>
          <a:endParaRPr lang="zh-CN" altLang="en-US" sz="1800" b="1" dirty="0">
            <a:solidFill>
              <a:schemeClr val="tx1"/>
            </a:solidFill>
          </a:endParaRPr>
        </a:p>
      </dsp:txBody>
      <dsp:txXfrm>
        <a:off x="2126172" y="773415"/>
        <a:ext cx="1192259" cy="596068"/>
      </dsp:txXfrm>
    </dsp:sp>
    <dsp:sp modelId="{4CD95B84-9674-4F78-850A-23DA02E1FEF8}">
      <dsp:nvSpPr>
        <dsp:cNvPr id="5" name="形状 4"/>
        <dsp:cNvSpPr/>
      </dsp:nvSpPr>
      <dsp:spPr bwMode="white">
        <a:xfrm>
          <a:off x="1060953" y="1227832"/>
          <a:ext cx="2136448" cy="2136665"/>
        </a:xfrm>
        <a:prstGeom prst="leftCircularArrow">
          <a:avLst>
            <a:gd name="adj1" fmla="val 10980"/>
            <a:gd name="adj2" fmla="val 1142322"/>
            <a:gd name="adj3" fmla="val 6300000"/>
            <a:gd name="adj4" fmla="val 18900000"/>
            <a:gd name="adj5" fmla="val 12500"/>
          </a:avLst>
        </a:prstGeom>
      </dsp:spPr>
      <dsp:style>
        <a:lnRef idx="2">
          <a:schemeClr val="lt1"/>
        </a:lnRef>
        <a:fillRef idx="1">
          <a:schemeClr val="accent5">
            <a:hueOff val="-2260000"/>
            <a:satOff val="-5751"/>
            <a:lumOff val="-3921"/>
            <a:alpha val="100000"/>
          </a:schemeClr>
        </a:fillRef>
        <a:effectRef idx="0">
          <a:scrgbClr r="0" g="0" b="0"/>
        </a:effectRef>
        <a:fontRef idx="minor">
          <a:schemeClr val="lt1"/>
        </a:fontRef>
      </dsp:style>
      <dsp:txXfrm>
        <a:off x="1060953" y="1227832"/>
        <a:ext cx="2136448" cy="2136665"/>
      </dsp:txXfrm>
    </dsp:sp>
    <dsp:sp modelId="{DDDAE09D-0085-40FF-8E10-1A09E2136FBD}">
      <dsp:nvSpPr>
        <dsp:cNvPr id="6" name="矩形 5"/>
        <dsp:cNvSpPr/>
      </dsp:nvSpPr>
      <dsp:spPr bwMode="white">
        <a:xfrm>
          <a:off x="1530242" y="2003513"/>
          <a:ext cx="1192259" cy="59606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en-US" sz="1800" b="1" dirty="0">
              <a:solidFill>
                <a:schemeClr val="tx1"/>
              </a:solidFill>
            </a:rPr>
            <a:t>Direct wave, clutter elimination</a:t>
          </a:r>
          <a:endParaRPr lang="zh-CN" altLang="en-US" sz="1800" b="1" dirty="0">
            <a:solidFill>
              <a:schemeClr val="tx1"/>
            </a:solidFill>
          </a:endParaRPr>
        </a:p>
      </dsp:txBody>
      <dsp:txXfrm>
        <a:off x="1530242" y="2003513"/>
        <a:ext cx="1192259" cy="596068"/>
      </dsp:txXfrm>
    </dsp:sp>
    <dsp:sp modelId="{03761F0F-065C-440D-B178-C0B2E30B89F3}">
      <dsp:nvSpPr>
        <dsp:cNvPr id="7" name="环形箭头 6"/>
        <dsp:cNvSpPr/>
      </dsp:nvSpPr>
      <dsp:spPr bwMode="white">
        <a:xfrm>
          <a:off x="1654478" y="2460196"/>
          <a:ext cx="2136448" cy="2136665"/>
        </a:xfrm>
        <a:prstGeom prst="circularArrow">
          <a:avLst>
            <a:gd name="adj1" fmla="val 10980"/>
            <a:gd name="adj2" fmla="val 1142322"/>
            <a:gd name="adj3" fmla="val 4500000"/>
            <a:gd name="adj4" fmla="val 13500000"/>
            <a:gd name="adj5" fmla="val 12500"/>
          </a:avLst>
        </a:prstGeom>
      </dsp:spPr>
      <dsp:style>
        <a:lnRef idx="2">
          <a:schemeClr val="lt1"/>
        </a:lnRef>
        <a:fillRef idx="1">
          <a:schemeClr val="accent5">
            <a:hueOff val="-4520000"/>
            <a:satOff val="-11502"/>
            <a:lumOff val="-7842"/>
            <a:alpha val="100000"/>
          </a:schemeClr>
        </a:fillRef>
        <a:effectRef idx="0">
          <a:scrgbClr r="0" g="0" b="0"/>
        </a:effectRef>
        <a:fontRef idx="minor">
          <a:schemeClr val="lt1"/>
        </a:fontRef>
      </dsp:style>
      <dsp:txXfrm>
        <a:off x="1654478" y="2460196"/>
        <a:ext cx="2136448" cy="2136665"/>
      </dsp:txXfrm>
    </dsp:sp>
    <dsp:sp modelId="{58C37424-DFB7-49E8-99D3-8F32D6F185C9}">
      <dsp:nvSpPr>
        <dsp:cNvPr id="8" name="矩形 7"/>
        <dsp:cNvSpPr/>
      </dsp:nvSpPr>
      <dsp:spPr bwMode="white">
        <a:xfrm>
          <a:off x="2126172" y="3233611"/>
          <a:ext cx="1192259" cy="59606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en-US" sz="1800" b="1" dirty="0">
              <a:solidFill>
                <a:schemeClr val="tx1"/>
              </a:solidFill>
            </a:rPr>
            <a:t>Find Ambiguity Value</a:t>
          </a:r>
          <a:endParaRPr lang="zh-CN" altLang="en-US" sz="1800" b="1" dirty="0">
            <a:solidFill>
              <a:schemeClr val="tx1"/>
            </a:solidFill>
          </a:endParaRPr>
        </a:p>
      </dsp:txBody>
      <dsp:txXfrm>
        <a:off x="2126172" y="3233611"/>
        <a:ext cx="1192259" cy="596068"/>
      </dsp:txXfrm>
    </dsp:sp>
    <dsp:sp modelId="{E1BBDDE5-5152-4B11-9442-610D179D811E}">
      <dsp:nvSpPr>
        <dsp:cNvPr id="9" name="空心弧 8"/>
        <dsp:cNvSpPr/>
      </dsp:nvSpPr>
      <dsp:spPr bwMode="white">
        <a:xfrm>
          <a:off x="1213242" y="3829679"/>
          <a:ext cx="1835478" cy="1836365"/>
        </a:xfrm>
        <a:prstGeom prst="blockArc">
          <a:avLst>
            <a:gd name="adj1" fmla="val 0"/>
            <a:gd name="adj2" fmla="val 18900000"/>
            <a:gd name="adj3" fmla="val 12740"/>
          </a:avLst>
        </a:prstGeom>
      </dsp:spPr>
      <dsp:style>
        <a:lnRef idx="2">
          <a:schemeClr val="lt1"/>
        </a:lnRef>
        <a:fillRef idx="1">
          <a:schemeClr val="accent5">
            <a:hueOff val="-6780000"/>
            <a:satOff val="-17254"/>
            <a:lumOff val="-11764"/>
            <a:alpha val="100000"/>
          </a:schemeClr>
        </a:fillRef>
        <a:effectRef idx="0">
          <a:scrgbClr r="0" g="0" b="0"/>
        </a:effectRef>
        <a:fontRef idx="minor">
          <a:schemeClr val="lt1"/>
        </a:fontRef>
      </dsp:style>
      <dsp:txXfrm>
        <a:off x="1213242" y="3829679"/>
        <a:ext cx="1835478" cy="1836365"/>
      </dsp:txXfrm>
    </dsp:sp>
    <dsp:sp modelId="{AE0A58FE-5DD6-4F8B-98E5-88A6298AE85E}">
      <dsp:nvSpPr>
        <dsp:cNvPr id="10" name="矩形 9"/>
        <dsp:cNvSpPr/>
      </dsp:nvSpPr>
      <dsp:spPr bwMode="white">
        <a:xfrm>
          <a:off x="1530242" y="4463709"/>
          <a:ext cx="1192259" cy="59606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en-US" sz="1800" b="1" dirty="0">
              <a:solidFill>
                <a:schemeClr val="tx1"/>
              </a:solidFill>
            </a:rPr>
            <a:t>RD graph</a:t>
          </a:r>
          <a:endParaRPr lang="zh-CN" altLang="en-US" sz="1800" b="1" dirty="0">
            <a:solidFill>
              <a:schemeClr val="tx1"/>
            </a:solidFill>
          </a:endParaRPr>
        </a:p>
      </dsp:txBody>
      <dsp:txXfrm>
        <a:off x="1530242" y="4463709"/>
        <a:ext cx="1192259" cy="596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065992" cy="4818492"/>
        <a:chOff x="0" y="0"/>
        <a:chExt cx="7065992" cy="4818492"/>
      </a:xfrm>
    </dsp:grpSpPr>
    <dsp:sp modelId="{C005A58B-FC28-4A42-B459-DA7F4A6F8F6B}">
      <dsp:nvSpPr>
        <dsp:cNvPr id="5" name="矩形 4"/>
        <dsp:cNvSpPr/>
      </dsp:nvSpPr>
      <dsp:spPr bwMode="white">
        <a:xfrm>
          <a:off x="0" y="480583"/>
          <a:ext cx="7065992" cy="907200"/>
        </a:xfrm>
        <a:prstGeom prst="rect">
          <a:avLst/>
        </a:prstGeom>
      </dsp:spPr>
      <dsp:style>
        <a:lnRef idx="1">
          <a:schemeClr val="accent3">
            <a:hueOff val="0"/>
            <a:satOff val="0"/>
            <a:lumOff val="0"/>
            <a:alpha val="100000"/>
          </a:schemeClr>
        </a:lnRef>
        <a:fillRef idx="1">
          <a:schemeClr val="lt1">
            <a:alpha val="90000"/>
          </a:schemeClr>
        </a:fillRef>
        <a:effectRef idx="0">
          <a:scrgbClr r="0" g="0" b="0"/>
        </a:effectRef>
        <a:fontRef idx="minor"/>
      </dsp:style>
      <dsp:txBody>
        <a:bodyPr lIns="548399" tIns="749808" rIns="548399" bIns="256032" anchor="t"/>
        <a:lstStyle>
          <a:lvl1pPr algn="l">
            <a:defRPr sz="3600"/>
          </a:lvl1pPr>
          <a:lvl2pPr marL="285750" indent="-285750" algn="l">
            <a:defRPr sz="3600"/>
          </a:lvl2pPr>
          <a:lvl3pPr marL="571500" indent="-285750" algn="l">
            <a:defRPr sz="3600"/>
          </a:lvl3pPr>
          <a:lvl4pPr marL="857250" indent="-285750" algn="l">
            <a:defRPr sz="3600"/>
          </a:lvl4pPr>
          <a:lvl5pPr marL="1143000" indent="-285750" algn="l">
            <a:defRPr sz="3600"/>
          </a:lvl5pPr>
          <a:lvl6pPr marL="1428750" indent="-285750" algn="l">
            <a:defRPr sz="3600"/>
          </a:lvl6pPr>
          <a:lvl7pPr marL="1714500" indent="-285750" algn="l">
            <a:defRPr sz="3600"/>
          </a:lvl7pPr>
          <a:lvl8pPr marL="2000250" indent="-285750" algn="l">
            <a:defRPr sz="3600"/>
          </a:lvl8pPr>
          <a:lvl9pPr marL="2286000" indent="-285750" algn="l">
            <a:defRPr sz="3600"/>
          </a:lvl9pPr>
        </a:lstStyle>
        <a:p>
          <a:endParaRPr>
            <a:solidFill>
              <a:schemeClr val="dk1"/>
            </a:solidFill>
          </a:endParaRPr>
        </a:p>
      </dsp:txBody>
      <dsp:txXfrm>
        <a:off x="0" y="480583"/>
        <a:ext cx="7065992" cy="907200"/>
      </dsp:txXfrm>
    </dsp:sp>
    <dsp:sp modelId="{0F84CAED-B0FB-4EE0-B735-E2AFB93B098E}">
      <dsp:nvSpPr>
        <dsp:cNvPr id="4" name="圆角矩形 3"/>
        <dsp:cNvSpPr/>
      </dsp:nvSpPr>
      <dsp:spPr bwMode="white">
        <a:xfrm>
          <a:off x="353300" y="57006"/>
          <a:ext cx="4946194" cy="1062720"/>
        </a:xfrm>
        <a:prstGeom prst="roundRect">
          <a:avLst/>
        </a:prstGeom>
        <a:sp3d prstMaterial="dkEdge">
          <a:bevelT w="8200" h="38100"/>
        </a:sp3d>
      </dsp:spPr>
      <dsp:style>
        <a:lnRef idx="0">
          <a:schemeClr val="lt1"/>
        </a:lnRef>
        <a:fillRef idx="2">
          <a:schemeClr val="accent3">
            <a:hueOff val="0"/>
            <a:satOff val="0"/>
            <a:lumOff val="0"/>
            <a:alpha val="100000"/>
          </a:schemeClr>
        </a:fillRef>
        <a:effectRef idx="1">
          <a:scrgbClr r="0" g="0" b="0"/>
        </a:effectRef>
        <a:fontRef idx="minor">
          <a:schemeClr val="dk1"/>
        </a:fontRef>
      </dsp:style>
      <dsp:txBody>
        <a:bodyPr lIns="186954" tIns="0" rIns="186954" bIns="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a:lnSpc>
              <a:spcPct val="100000"/>
            </a:lnSpc>
            <a:spcBef>
              <a:spcPct val="0"/>
            </a:spcBef>
            <a:spcAft>
              <a:spcPct val="35000"/>
            </a:spcAft>
          </a:pPr>
          <a:r>
            <a:rPr lang="en-US" altLang="en-US" sz="1800" b="1" dirty="0"/>
            <a:t>The internal noise source cannot be turned on, causing the device to fail to synchronize</a:t>
          </a:r>
          <a:endParaRPr lang="zh-CN" altLang="en-US" sz="1800" b="1" dirty="0"/>
        </a:p>
      </dsp:txBody>
      <dsp:txXfrm>
        <a:off x="353300" y="57006"/>
        <a:ext cx="4946194" cy="1062720"/>
      </dsp:txXfrm>
    </dsp:sp>
    <dsp:sp modelId="{2FDBB8D5-55C0-4FCF-A238-2287BF52B90F}">
      <dsp:nvSpPr>
        <dsp:cNvPr id="8" name="矩形 7"/>
        <dsp:cNvSpPr/>
      </dsp:nvSpPr>
      <dsp:spPr bwMode="white">
        <a:xfrm>
          <a:off x="0" y="2221326"/>
          <a:ext cx="7065992" cy="907200"/>
        </a:xfrm>
        <a:prstGeom prst="rect">
          <a:avLst/>
        </a:prstGeom>
      </dsp:spPr>
      <dsp:style>
        <a:lnRef idx="1">
          <a:schemeClr val="accent3">
            <a:hueOff val="1380000"/>
            <a:satOff val="50000"/>
            <a:lumOff val="-7254"/>
            <a:alpha val="100000"/>
          </a:schemeClr>
        </a:lnRef>
        <a:fillRef idx="1">
          <a:schemeClr val="lt1">
            <a:alpha val="90000"/>
          </a:schemeClr>
        </a:fillRef>
        <a:effectRef idx="0">
          <a:scrgbClr r="0" g="0" b="0"/>
        </a:effectRef>
        <a:fontRef idx="minor"/>
      </dsp:style>
      <dsp:txBody>
        <a:bodyPr lIns="548399" tIns="749808" rIns="548399" bIns="256032" anchor="t"/>
        <a:lstStyle>
          <a:lvl1pPr algn="l">
            <a:defRPr sz="3600"/>
          </a:lvl1pPr>
          <a:lvl2pPr marL="285750" indent="-285750" algn="l">
            <a:defRPr sz="3600"/>
          </a:lvl2pPr>
          <a:lvl3pPr marL="571500" indent="-285750" algn="l">
            <a:defRPr sz="3600"/>
          </a:lvl3pPr>
          <a:lvl4pPr marL="857250" indent="-285750" algn="l">
            <a:defRPr sz="3600"/>
          </a:lvl4pPr>
          <a:lvl5pPr marL="1143000" indent="-285750" algn="l">
            <a:defRPr sz="3600"/>
          </a:lvl5pPr>
          <a:lvl6pPr marL="1428750" indent="-285750" algn="l">
            <a:defRPr sz="3600"/>
          </a:lvl6pPr>
          <a:lvl7pPr marL="1714500" indent="-285750" algn="l">
            <a:defRPr sz="3600"/>
          </a:lvl7pPr>
          <a:lvl8pPr marL="2000250" indent="-285750" algn="l">
            <a:defRPr sz="3600"/>
          </a:lvl8pPr>
          <a:lvl9pPr marL="2286000" indent="-285750" algn="l">
            <a:defRPr sz="3600"/>
          </a:lvl9pPr>
        </a:lstStyle>
        <a:p>
          <a:endParaRPr>
            <a:solidFill>
              <a:schemeClr val="dk1"/>
            </a:solidFill>
          </a:endParaRPr>
        </a:p>
      </dsp:txBody>
      <dsp:txXfrm>
        <a:off x="0" y="2221326"/>
        <a:ext cx="7065992" cy="907200"/>
      </dsp:txXfrm>
    </dsp:sp>
    <dsp:sp modelId="{A58C170E-E8DB-4A7D-8B47-C0563C3B662A}">
      <dsp:nvSpPr>
        <dsp:cNvPr id="7" name="圆角矩形 6"/>
        <dsp:cNvSpPr/>
      </dsp:nvSpPr>
      <dsp:spPr bwMode="white">
        <a:xfrm>
          <a:off x="353300" y="1689966"/>
          <a:ext cx="4946194" cy="1062720"/>
        </a:xfrm>
        <a:prstGeom prst="roundRect">
          <a:avLst/>
        </a:prstGeom>
        <a:sp3d prstMaterial="dkEdge">
          <a:bevelT w="8200" h="38100"/>
        </a:sp3d>
      </dsp:spPr>
      <dsp:style>
        <a:lnRef idx="0">
          <a:schemeClr val="lt1"/>
        </a:lnRef>
        <a:fillRef idx="2">
          <a:schemeClr val="accent3">
            <a:hueOff val="1380000"/>
            <a:satOff val="50000"/>
            <a:lumOff val="-7254"/>
            <a:alpha val="100000"/>
          </a:schemeClr>
        </a:fillRef>
        <a:effectRef idx="1">
          <a:scrgbClr r="0" g="0" b="0"/>
        </a:effectRef>
        <a:fontRef idx="minor">
          <a:schemeClr val="dk1"/>
        </a:fontRef>
      </dsp:style>
      <dsp:txBody>
        <a:bodyPr lIns="186954" tIns="0" rIns="186954" bIns="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a:lnSpc>
              <a:spcPct val="100000"/>
            </a:lnSpc>
            <a:spcBef>
              <a:spcPct val="0"/>
            </a:spcBef>
            <a:spcAft>
              <a:spcPct val="35000"/>
            </a:spcAft>
          </a:pPr>
          <a:r>
            <a:rPr lang="en-US" altLang="en-US" sz="1800" b="1" dirty="0"/>
            <a:t>The experimental site is not ideal, so it is subject to some interference</a:t>
          </a:r>
          <a:endParaRPr lang="zh-CN" altLang="en-US" sz="1800" b="1" dirty="0"/>
        </a:p>
      </dsp:txBody>
      <dsp:txXfrm>
        <a:off x="353300" y="1689966"/>
        <a:ext cx="4946194" cy="1062720"/>
      </dsp:txXfrm>
    </dsp:sp>
    <dsp:sp modelId="{D56FCE4D-3569-4AFD-A1A5-CFC6729C2D55}">
      <dsp:nvSpPr>
        <dsp:cNvPr id="11" name="矩形 10"/>
        <dsp:cNvSpPr/>
      </dsp:nvSpPr>
      <dsp:spPr bwMode="white">
        <a:xfrm>
          <a:off x="0" y="3854286"/>
          <a:ext cx="7065992" cy="907200"/>
        </a:xfrm>
        <a:prstGeom prst="rect">
          <a:avLst/>
        </a:prstGeom>
      </dsp:spPr>
      <dsp:style>
        <a:lnRef idx="1">
          <a:schemeClr val="accent3">
            <a:hueOff val="2760000"/>
            <a:satOff val="100000"/>
            <a:lumOff val="-14509"/>
            <a:alpha val="100000"/>
          </a:schemeClr>
        </a:lnRef>
        <a:fillRef idx="1">
          <a:schemeClr val="lt1">
            <a:alpha val="90000"/>
          </a:schemeClr>
        </a:fillRef>
        <a:effectRef idx="0">
          <a:scrgbClr r="0" g="0" b="0"/>
        </a:effectRef>
        <a:fontRef idx="minor"/>
      </dsp:style>
      <dsp:txBody>
        <a:bodyPr lIns="548399" tIns="749808" rIns="548399" bIns="256032" anchor="t"/>
        <a:lstStyle>
          <a:lvl1pPr algn="l">
            <a:defRPr sz="3600"/>
          </a:lvl1pPr>
          <a:lvl2pPr marL="285750" indent="-285750" algn="l">
            <a:defRPr sz="3600"/>
          </a:lvl2pPr>
          <a:lvl3pPr marL="571500" indent="-285750" algn="l">
            <a:defRPr sz="3600"/>
          </a:lvl3pPr>
          <a:lvl4pPr marL="857250" indent="-285750" algn="l">
            <a:defRPr sz="3600"/>
          </a:lvl4pPr>
          <a:lvl5pPr marL="1143000" indent="-285750" algn="l">
            <a:defRPr sz="3600"/>
          </a:lvl5pPr>
          <a:lvl6pPr marL="1428750" indent="-285750" algn="l">
            <a:defRPr sz="3600"/>
          </a:lvl6pPr>
          <a:lvl7pPr marL="1714500" indent="-285750" algn="l">
            <a:defRPr sz="3600"/>
          </a:lvl7pPr>
          <a:lvl8pPr marL="2000250" indent="-285750" algn="l">
            <a:defRPr sz="3600"/>
          </a:lvl8pPr>
          <a:lvl9pPr marL="2286000" indent="-285750" algn="l">
            <a:defRPr sz="3600"/>
          </a:lvl9pPr>
        </a:lstStyle>
        <a:p>
          <a:endParaRPr>
            <a:solidFill>
              <a:schemeClr val="dk1"/>
            </a:solidFill>
          </a:endParaRPr>
        </a:p>
      </dsp:txBody>
      <dsp:txXfrm>
        <a:off x="0" y="3854286"/>
        <a:ext cx="7065992" cy="907200"/>
      </dsp:txXfrm>
    </dsp:sp>
    <dsp:sp modelId="{9BC6565D-C90C-4635-91DB-A3C0FB8A25D2}">
      <dsp:nvSpPr>
        <dsp:cNvPr id="10" name="圆角矩形 9"/>
        <dsp:cNvSpPr/>
      </dsp:nvSpPr>
      <dsp:spPr bwMode="white">
        <a:xfrm>
          <a:off x="353300" y="3322926"/>
          <a:ext cx="4946194" cy="1062720"/>
        </a:xfrm>
        <a:prstGeom prst="roundRect">
          <a:avLst/>
        </a:prstGeom>
        <a:sp3d prstMaterial="dkEdge">
          <a:bevelT w="8200" h="38100"/>
        </a:sp3d>
      </dsp:spPr>
      <dsp:style>
        <a:lnRef idx="0">
          <a:schemeClr val="lt1"/>
        </a:lnRef>
        <a:fillRef idx="2">
          <a:schemeClr val="accent3">
            <a:hueOff val="2760000"/>
            <a:satOff val="100000"/>
            <a:lumOff val="-14509"/>
            <a:alpha val="100000"/>
          </a:schemeClr>
        </a:fillRef>
        <a:effectRef idx="1">
          <a:scrgbClr r="0" g="0" b="0"/>
        </a:effectRef>
        <a:fontRef idx="minor">
          <a:schemeClr val="dk1"/>
        </a:fontRef>
      </dsp:style>
      <dsp:txBody>
        <a:bodyPr lIns="186954" tIns="0" rIns="186954" bIns="0" anchor="ctr"/>
        <a:lstStyle>
          <a:lvl1pPr algn="l">
            <a:defRPr sz="36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lvl="0">
            <a:lnSpc>
              <a:spcPct val="100000"/>
            </a:lnSpc>
            <a:spcBef>
              <a:spcPct val="0"/>
            </a:spcBef>
            <a:spcAft>
              <a:spcPct val="35000"/>
            </a:spcAft>
          </a:pPr>
          <a:r>
            <a:rPr lang="en-US" altLang="en-US" sz="1800" b="1" dirty="0"/>
            <a:t>The temperature of the experimental site is not ideal, resulting in high temperature of the experimental equipment</a:t>
          </a:r>
          <a:endParaRPr lang="zh-CN" altLang="en-US" sz="1800" b="1" dirty="0"/>
        </a:p>
      </dsp:txBody>
      <dsp:txXfrm>
        <a:off x="353300" y="3322926"/>
        <a:ext cx="4946194" cy="1062720"/>
      </dsp:txXfrm>
    </dsp:sp>
    <dsp:sp modelId="{CDFAD73D-2C92-4564-B9CC-DB5651B3C85F}">
      <dsp:nvSpPr>
        <dsp:cNvPr id="3" name="矩形 2" hidden="1"/>
        <dsp:cNvSpPr/>
      </dsp:nvSpPr>
      <dsp:spPr>
        <a:xfrm>
          <a:off x="0" y="57006"/>
          <a:ext cx="353300" cy="1062720"/>
        </a:xfrm>
        <a:prstGeom prst="rect">
          <a:avLst/>
        </a:prstGeom>
      </dsp:spPr>
      <dsp:txXfrm>
        <a:off x="0" y="57006"/>
        <a:ext cx="353300" cy="1062720"/>
      </dsp:txXfrm>
    </dsp:sp>
    <dsp:sp modelId="{41C9D108-3D08-4C2A-9F5D-0B0D7C4C445B}">
      <dsp:nvSpPr>
        <dsp:cNvPr id="6" name="矩形 5" hidden="1"/>
        <dsp:cNvSpPr/>
      </dsp:nvSpPr>
      <dsp:spPr>
        <a:xfrm>
          <a:off x="0" y="1689966"/>
          <a:ext cx="353300" cy="1062720"/>
        </a:xfrm>
        <a:prstGeom prst="rect">
          <a:avLst/>
        </a:prstGeom>
      </dsp:spPr>
      <dsp:txXfrm>
        <a:off x="0" y="1689966"/>
        <a:ext cx="353300" cy="1062720"/>
      </dsp:txXfrm>
    </dsp:sp>
    <dsp:sp modelId="{75624F26-31AF-43E4-887D-824B9AC7653B}">
      <dsp:nvSpPr>
        <dsp:cNvPr id="9" name="矩形 8" hidden="1"/>
        <dsp:cNvSpPr/>
      </dsp:nvSpPr>
      <dsp:spPr>
        <a:xfrm>
          <a:off x="0" y="3322926"/>
          <a:ext cx="353300" cy="1062720"/>
        </a:xfrm>
        <a:prstGeom prst="rect">
          <a:avLst/>
        </a:prstGeom>
      </dsp:spPr>
      <dsp:txXfrm>
        <a:off x="0" y="3322926"/>
        <a:ext cx="353300" cy="1062720"/>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2A9009-39B3-433A-9B28-C38181C9DCA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91F231-2521-4FE9-AEA1-54B312383C3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大家好，我们本次报告的主体是软体机器人</a:t>
            </a:r>
            <a:endParaRPr lang="zh-CN" altLang="zh-CN" sz="1200" kern="1200" dirty="0">
              <a:solidFill>
                <a:schemeClr val="tx1"/>
              </a:solidFill>
              <a:effectLst/>
              <a:latin typeface="+mn-lt"/>
              <a:ea typeface="+mn-ea"/>
              <a:cs typeface="+mn-cs"/>
            </a:endParaRPr>
          </a:p>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四个部分</a:t>
            </a:r>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全球主要软体机器人制造商包括</a:t>
            </a:r>
            <a:r>
              <a:rPr lang="en-US" altLang="zh-CN" sz="1200" kern="1200" dirty="0">
                <a:solidFill>
                  <a:schemeClr val="tx1"/>
                </a:solidFill>
                <a:effectLst/>
                <a:latin typeface="+mn-lt"/>
                <a:ea typeface="+mn-ea"/>
                <a:cs typeface="+mn-cs"/>
              </a:rPr>
              <a:t>Cyberdyne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Soft Robotics</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Ekso</a:t>
            </a:r>
            <a:r>
              <a:rPr lang="en-US" altLang="zh-CN" sz="1200" kern="1200" dirty="0">
                <a:solidFill>
                  <a:schemeClr val="tx1"/>
                </a:solidFill>
                <a:effectLst/>
                <a:latin typeface="+mn-lt"/>
                <a:ea typeface="+mn-ea"/>
                <a:cs typeface="+mn-cs"/>
              </a:rPr>
              <a:t> Bionics</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Holdings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ReWalk Robotics </a:t>
            </a:r>
            <a:r>
              <a:rPr lang="en-US" altLang="zh-CN" sz="1200" kern="1200" dirty="0" err="1">
                <a:solidFill>
                  <a:schemeClr val="tx1"/>
                </a:solidFill>
                <a:effectLst/>
                <a:latin typeface="+mn-lt"/>
                <a:ea typeface="+mn-ea"/>
                <a:cs typeface="+mn-cs"/>
              </a:rPr>
              <a:t>RightHand</a:t>
            </a:r>
            <a:r>
              <a:rPr lang="en-US" altLang="zh-CN" sz="1200" kern="1200" dirty="0">
                <a:solidFill>
                  <a:schemeClr val="tx1"/>
                </a:solidFill>
                <a:effectLst/>
                <a:latin typeface="+mn-lt"/>
                <a:ea typeface="+mn-ea"/>
                <a:cs typeface="+mn-cs"/>
              </a:rPr>
              <a:t> Robotics Parker Hannifin</a:t>
            </a:r>
            <a:r>
              <a:rPr lang="zh-CN" altLang="zh-CN" sz="1200" kern="1200" dirty="0">
                <a:solidFill>
                  <a:schemeClr val="tx1"/>
                </a:solidFill>
                <a:effectLst/>
                <a:latin typeface="+mn-lt"/>
                <a:ea typeface="+mn-ea"/>
                <a:cs typeface="+mn-cs"/>
              </a:rPr>
              <a:t>北京软体机器人公司。</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Cyber</a:t>
            </a:r>
            <a:r>
              <a:rPr lang="zh-CN" altLang="en-US" sz="1200" kern="1200" dirty="0">
                <a:solidFill>
                  <a:schemeClr val="tx1"/>
                </a:solidFill>
                <a:effectLst/>
                <a:latin typeface="+mn-lt"/>
                <a:ea typeface="+mn-ea"/>
                <a:cs typeface="+mn-cs"/>
              </a:rPr>
              <a:t>是全球最大的企业，北软是国内行业的龙头</a:t>
            </a:r>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全球主要软体机器人制造商包括</a:t>
            </a:r>
            <a:r>
              <a:rPr lang="en-US" altLang="zh-CN" sz="1200" kern="1200" dirty="0">
                <a:solidFill>
                  <a:schemeClr val="tx1"/>
                </a:solidFill>
                <a:effectLst/>
                <a:latin typeface="+mn-lt"/>
                <a:ea typeface="+mn-ea"/>
                <a:cs typeface="+mn-cs"/>
              </a:rPr>
              <a:t>Cyberdyne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Soft Robotics</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Ekso</a:t>
            </a:r>
            <a:r>
              <a:rPr lang="en-US" altLang="zh-CN" sz="1200" kern="1200" dirty="0">
                <a:solidFill>
                  <a:schemeClr val="tx1"/>
                </a:solidFill>
                <a:effectLst/>
                <a:latin typeface="+mn-lt"/>
                <a:ea typeface="+mn-ea"/>
                <a:cs typeface="+mn-cs"/>
              </a:rPr>
              <a:t> Bionics</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Holdings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ReWalk Robotics </a:t>
            </a:r>
            <a:r>
              <a:rPr lang="en-US" altLang="zh-CN" sz="1200" kern="1200" dirty="0" err="1">
                <a:solidFill>
                  <a:schemeClr val="tx1"/>
                </a:solidFill>
                <a:effectLst/>
                <a:latin typeface="+mn-lt"/>
                <a:ea typeface="+mn-ea"/>
                <a:cs typeface="+mn-cs"/>
              </a:rPr>
              <a:t>RightHand</a:t>
            </a:r>
            <a:r>
              <a:rPr lang="en-US" altLang="zh-CN" sz="1200" kern="1200" dirty="0">
                <a:solidFill>
                  <a:schemeClr val="tx1"/>
                </a:solidFill>
                <a:effectLst/>
                <a:latin typeface="+mn-lt"/>
                <a:ea typeface="+mn-ea"/>
                <a:cs typeface="+mn-cs"/>
              </a:rPr>
              <a:t> Robotics Parker Hannifin</a:t>
            </a:r>
            <a:r>
              <a:rPr lang="zh-CN" altLang="zh-CN" sz="1200" kern="1200" dirty="0">
                <a:solidFill>
                  <a:schemeClr val="tx1"/>
                </a:solidFill>
                <a:effectLst/>
                <a:latin typeface="+mn-lt"/>
                <a:ea typeface="+mn-ea"/>
                <a:cs typeface="+mn-cs"/>
              </a:rPr>
              <a:t>北京软体机器人公司。</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Cyber</a:t>
            </a:r>
            <a:r>
              <a:rPr lang="zh-CN" altLang="en-US" sz="1200" kern="1200" dirty="0">
                <a:solidFill>
                  <a:schemeClr val="tx1"/>
                </a:solidFill>
                <a:effectLst/>
                <a:latin typeface="+mn-lt"/>
                <a:ea typeface="+mn-ea"/>
                <a:cs typeface="+mn-cs"/>
              </a:rPr>
              <a:t>是全球最大的企业，北软是国内行业的龙头</a:t>
            </a:r>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a:t>Introduction to Optoelectronics</a:t>
            </a:r>
            <a:endParaRPr lang="zh-CN" altLang="en-US"/>
          </a:p>
        </p:txBody>
      </p:sp>
      <p:sp>
        <p:nvSpPr>
          <p:cNvPr id="5" name="页脚占位符 4"/>
          <p:cNvSpPr>
            <a:spLocks noGrp="1"/>
          </p:cNvSpPr>
          <p:nvPr>
            <p:ph type="ftr" sz="quarter" idx="11"/>
          </p:nvPr>
        </p:nvSpPr>
        <p:spPr/>
        <p:txBody>
          <a:bodyPr/>
          <a:lstStyle/>
          <a:p>
            <a:r>
              <a:rPr lang="en-US" altLang="zh-CN"/>
              <a:t>Soft Robot</a:t>
            </a:r>
            <a:endParaRPr lang="zh-CN" altLang="en-US"/>
          </a:p>
        </p:txBody>
      </p:sp>
      <p:sp>
        <p:nvSpPr>
          <p:cNvPr id="6" name="灯片编号占位符 5"/>
          <p:cNvSpPr>
            <a:spLocks noGrp="1"/>
          </p:cNvSpPr>
          <p:nvPr>
            <p:ph type="sldNum" sz="quarter" idx="12"/>
          </p:nvPr>
        </p:nvSpPr>
        <p:spPr/>
        <p:txBody>
          <a:bodyPr/>
          <a:lstStyle/>
          <a:p>
            <a:fld id="{D6E8F8BA-AFB3-4319-BDD1-610FD62D968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35CAD9-A876-4375-84A2-7E50D0FB85F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F3DFB88-C66D-4D4F-992A-21D8B5C2FC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F3DFB88-C66D-4D4F-992A-21D8B5C2FC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F3DFB88-C66D-4D4F-992A-21D8B5C2FC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alphaModFix amt="5000"/>
          </a:blip>
          <a:srcRect t="8575" r="19732" b="11156"/>
          <a:stretch>
            <a:fillRect/>
          </a:stretch>
        </p:blipFill>
        <p:spPr>
          <a:xfrm>
            <a:off x="-1" y="0"/>
            <a:ext cx="12192001"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F3DFB88-C66D-4D4F-992A-21D8B5C2FC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F3DFB88-C66D-4D4F-992A-21D8B5C2FC8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393944-DC62-4081-86B4-76E5FCA2F9B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F3DFB88-C66D-4D4F-992A-21D8B5C2FC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F3DFB88-C66D-4D4F-992A-21D8B5C2FC8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393944-DC62-4081-86B4-76E5FCA2F9B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F3DFB88-C66D-4D4F-992A-21D8B5C2FC8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393944-DC62-4081-86B4-76E5FCA2F9B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3DFB88-C66D-4D4F-992A-21D8B5C2FC8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393944-DC62-4081-86B4-76E5FCA2F9B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F3DFB88-C66D-4D4F-992A-21D8B5C2FC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F3DFB88-C66D-4D4F-992A-21D8B5C2FC8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393944-DC62-4081-86B4-76E5FCA2F9B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3DFB88-C66D-4D4F-992A-21D8B5C2FC8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93944-DC62-4081-86B4-76E5FCA2F9B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8.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GIF"/></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6.png"/><Relationship Id="rId7" Type="http://schemas.openxmlformats.org/officeDocument/2006/relationships/image" Target="../media/image4.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0" Type="http://schemas.openxmlformats.org/officeDocument/2006/relationships/slideLayout" Target="../slideLayouts/slideLayout2.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png"/><Relationship Id="rId7" Type="http://schemas.openxmlformats.org/officeDocument/2006/relationships/image" Target="../media/image6.png"/><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png"/><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GIF"/></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51.GIF"/><Relationship Id="rId1" Type="http://schemas.openxmlformats.org/officeDocument/2006/relationships/image" Target="../media/image50.GIF"/></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png"/><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GIF"/></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58.png"/><Relationship Id="rId1" Type="http://schemas.openxmlformats.org/officeDocument/2006/relationships/image" Target="../media/image57.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60.png"/><Relationship Id="rId1" Type="http://schemas.openxmlformats.org/officeDocument/2006/relationships/image" Target="../media/image59.GIF"/></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62.emf"/><Relationship Id="rId1" Type="http://schemas.openxmlformats.org/officeDocument/2006/relationships/image" Target="../media/image61.emf"/></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1.emf"/></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9" Type="http://schemas.openxmlformats.org/officeDocument/2006/relationships/diagramData" Target="../diagrams/data2.xml"/><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6.png"/><Relationship Id="rId2" Type="http://schemas.openxmlformats.org/officeDocument/2006/relationships/image" Target="../media/image5.png"/><Relationship Id="rId15" Type="http://schemas.openxmlformats.org/officeDocument/2006/relationships/notesSlide" Target="../notesSlides/notesSlide24.xml"/><Relationship Id="rId14" Type="http://schemas.openxmlformats.org/officeDocument/2006/relationships/slideLayout" Target="../slideLayouts/slideLayout1.xml"/><Relationship Id="rId13" Type="http://schemas.microsoft.com/office/2007/relationships/diagramDrawing" Target="../diagrams/drawing2.xml"/><Relationship Id="rId12" Type="http://schemas.openxmlformats.org/officeDocument/2006/relationships/diagramColors" Target="../diagrams/colors2.xml"/><Relationship Id="rId11" Type="http://schemas.openxmlformats.org/officeDocument/2006/relationships/diagramQuickStyle" Target="../diagrams/quickStyle2.xml"/><Relationship Id="rId10" Type="http://schemas.openxmlformats.org/officeDocument/2006/relationships/diagramLayout" Target="../diagrams/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GIF"/></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image" Target="../media/image68.jpeg"/><Relationship Id="rId4" Type="http://schemas.openxmlformats.org/officeDocument/2006/relationships/image" Target="../media/image67.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image" Target="../media/image70.jpeg"/><Relationship Id="rId4" Type="http://schemas.openxmlformats.org/officeDocument/2006/relationships/image" Target="../media/image69.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image" Target="../media/image67.jpeg"/><Relationship Id="rId4" Type="http://schemas.openxmlformats.org/officeDocument/2006/relationships/image" Target="../media/image71.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image" Target="../media/image76.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81.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image" Target="../media/image82.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1.xml"/><Relationship Id="rId5" Type="http://schemas.openxmlformats.org/officeDocument/2006/relationships/image" Target="../media/image84.jpeg"/><Relationship Id="rId4" Type="http://schemas.openxmlformats.org/officeDocument/2006/relationships/image" Target="../media/image83.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1.xml"/><Relationship Id="rId5" Type="http://schemas.openxmlformats.org/officeDocument/2006/relationships/image" Target="../media/image86.jpeg"/><Relationship Id="rId4" Type="http://schemas.openxmlformats.org/officeDocument/2006/relationships/image" Target="../media/image85.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1.xml"/><Relationship Id="rId5" Type="http://schemas.openxmlformats.org/officeDocument/2006/relationships/image" Target="../media/image88.jpeg"/><Relationship Id="rId4" Type="http://schemas.openxmlformats.org/officeDocument/2006/relationships/image" Target="../media/image87.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1.xml"/><Relationship Id="rId5" Type="http://schemas.openxmlformats.org/officeDocument/2006/relationships/image" Target="../media/image90.jpeg"/><Relationship Id="rId4" Type="http://schemas.openxmlformats.org/officeDocument/2006/relationships/image" Target="../media/image89.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1.xml"/><Relationship Id="rId5" Type="http://schemas.openxmlformats.org/officeDocument/2006/relationships/image" Target="../media/image92.jpeg"/><Relationship Id="rId4" Type="http://schemas.openxmlformats.org/officeDocument/2006/relationships/image" Target="../media/image91.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1.xml"/><Relationship Id="rId5" Type="http://schemas.openxmlformats.org/officeDocument/2006/relationships/image" Target="../media/image94.jpeg"/><Relationship Id="rId4" Type="http://schemas.openxmlformats.org/officeDocument/2006/relationships/image" Target="../media/image93.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1.xml"/><Relationship Id="rId5" Type="http://schemas.openxmlformats.org/officeDocument/2006/relationships/image" Target="../media/image96.jpeg"/><Relationship Id="rId4" Type="http://schemas.openxmlformats.org/officeDocument/2006/relationships/image" Target="../media/image95.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1.xml"/><Relationship Id="rId5" Type="http://schemas.openxmlformats.org/officeDocument/2006/relationships/image" Target="../media/image98.jpeg"/><Relationship Id="rId4" Type="http://schemas.openxmlformats.org/officeDocument/2006/relationships/image" Target="../media/image97.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1.xml"/><Relationship Id="rId5" Type="http://schemas.openxmlformats.org/officeDocument/2006/relationships/image" Target="../media/image100.jpeg"/><Relationship Id="rId4" Type="http://schemas.openxmlformats.org/officeDocument/2006/relationships/image" Target="../media/image99.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1.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1.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GIF"/></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microsoft.com/office/2007/relationships/diagramDrawing" Target="../diagrams/drawing3.xml"/><Relationship Id="rId7" Type="http://schemas.openxmlformats.org/officeDocument/2006/relationships/diagramColors" Target="../diagrams/colors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notesSlide" Target="../notesSlides/notesSlide47.xml"/><Relationship Id="rId1" Type="http://schemas.openxmlformats.org/officeDocument/2006/relationships/image" Target="../media/image4.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4173"/>
            <a:ext cx="12192000" cy="6849653"/>
          </a:xfrm>
          <a:prstGeom prst="rect">
            <a:avLst/>
          </a:prstGeom>
        </p:spPr>
      </p:pic>
      <p:sp>
        <p:nvSpPr>
          <p:cNvPr id="5" name="矩形 4"/>
          <p:cNvSpPr/>
          <p:nvPr/>
        </p:nvSpPr>
        <p:spPr>
          <a:xfrm>
            <a:off x="0" y="0"/>
            <a:ext cx="7952829" cy="6858000"/>
          </a:xfrm>
          <a:custGeom>
            <a:avLst/>
            <a:gdLst>
              <a:gd name="connsiteX0" fmla="*/ 0 w 2844801"/>
              <a:gd name="connsiteY0" fmla="*/ 0 h 5143500"/>
              <a:gd name="connsiteX1" fmla="*/ 2844801 w 2844801"/>
              <a:gd name="connsiteY1" fmla="*/ 0 h 5143500"/>
              <a:gd name="connsiteX2" fmla="*/ 2844801 w 2844801"/>
              <a:gd name="connsiteY2" fmla="*/ 5143500 h 5143500"/>
              <a:gd name="connsiteX3" fmla="*/ 0 w 2844801"/>
              <a:gd name="connsiteY3" fmla="*/ 5143500 h 5143500"/>
              <a:gd name="connsiteX4" fmla="*/ 0 w 2844801"/>
              <a:gd name="connsiteY4" fmla="*/ 0 h 5143500"/>
              <a:gd name="connsiteX0-1" fmla="*/ 0 w 4724401"/>
              <a:gd name="connsiteY0-2" fmla="*/ 0 h 5143500"/>
              <a:gd name="connsiteX1-3" fmla="*/ 2844801 w 4724401"/>
              <a:gd name="connsiteY1-4" fmla="*/ 0 h 5143500"/>
              <a:gd name="connsiteX2-5" fmla="*/ 4724401 w 4724401"/>
              <a:gd name="connsiteY2-6" fmla="*/ 5143500 h 5143500"/>
              <a:gd name="connsiteX3-7" fmla="*/ 0 w 4724401"/>
              <a:gd name="connsiteY3-8" fmla="*/ 5143500 h 5143500"/>
              <a:gd name="connsiteX4-9" fmla="*/ 0 w 4724401"/>
              <a:gd name="connsiteY4-10" fmla="*/ 0 h 5143500"/>
              <a:gd name="connsiteX0-11" fmla="*/ 0 w 4724401"/>
              <a:gd name="connsiteY0-12" fmla="*/ 10160 h 5153660"/>
              <a:gd name="connsiteX1-13" fmla="*/ 1259841 w 4724401"/>
              <a:gd name="connsiteY1-14" fmla="*/ 0 h 5153660"/>
              <a:gd name="connsiteX2-15" fmla="*/ 4724401 w 4724401"/>
              <a:gd name="connsiteY2-16" fmla="*/ 5153660 h 5153660"/>
              <a:gd name="connsiteX3-17" fmla="*/ 0 w 4724401"/>
              <a:gd name="connsiteY3-18" fmla="*/ 5153660 h 5153660"/>
              <a:gd name="connsiteX4-19" fmla="*/ 0 w 4724401"/>
              <a:gd name="connsiteY4-20" fmla="*/ 10160 h 5153660"/>
              <a:gd name="connsiteX0-21" fmla="*/ 0 w 4724401"/>
              <a:gd name="connsiteY0-22" fmla="*/ 0 h 5143500"/>
              <a:gd name="connsiteX1-23" fmla="*/ 1605281 w 4724401"/>
              <a:gd name="connsiteY1-24" fmla="*/ 0 h 5143500"/>
              <a:gd name="connsiteX2-25" fmla="*/ 4724401 w 4724401"/>
              <a:gd name="connsiteY2-26" fmla="*/ 5143500 h 5143500"/>
              <a:gd name="connsiteX3-27" fmla="*/ 0 w 4724401"/>
              <a:gd name="connsiteY3-28" fmla="*/ 5143500 h 5143500"/>
              <a:gd name="connsiteX4-29" fmla="*/ 0 w 4724401"/>
              <a:gd name="connsiteY4-30" fmla="*/ 0 h 5143500"/>
              <a:gd name="connsiteX0-31" fmla="*/ 0 w 5006192"/>
              <a:gd name="connsiteY0-32" fmla="*/ 0 h 5143500"/>
              <a:gd name="connsiteX1-33" fmla="*/ 1605281 w 5006192"/>
              <a:gd name="connsiteY1-34" fmla="*/ 0 h 5143500"/>
              <a:gd name="connsiteX2-35" fmla="*/ 5006192 w 5006192"/>
              <a:gd name="connsiteY2-36" fmla="*/ 5132989 h 5143500"/>
              <a:gd name="connsiteX3-37" fmla="*/ 0 w 5006192"/>
              <a:gd name="connsiteY3-38" fmla="*/ 5143500 h 5143500"/>
              <a:gd name="connsiteX4-39" fmla="*/ 0 w 5006192"/>
              <a:gd name="connsiteY4-40" fmla="*/ 0 h 5143500"/>
              <a:gd name="connsiteX0-41" fmla="*/ 0 w 5006192"/>
              <a:gd name="connsiteY0-42" fmla="*/ 0 h 5143500"/>
              <a:gd name="connsiteX1-43" fmla="*/ 1605281 w 5006192"/>
              <a:gd name="connsiteY1-44" fmla="*/ 0 h 5143500"/>
              <a:gd name="connsiteX2-45" fmla="*/ 5006192 w 5006192"/>
              <a:gd name="connsiteY2-46" fmla="*/ 5143500 h 5143500"/>
              <a:gd name="connsiteX3-47" fmla="*/ 0 w 5006192"/>
              <a:gd name="connsiteY3-48" fmla="*/ 5143500 h 5143500"/>
              <a:gd name="connsiteX4-49" fmla="*/ 0 w 5006192"/>
              <a:gd name="connsiteY4-50" fmla="*/ 0 h 5143500"/>
              <a:gd name="connsiteX0-51" fmla="*/ 0 w 4997386"/>
              <a:gd name="connsiteY0-52" fmla="*/ 0 h 5143500"/>
              <a:gd name="connsiteX1-53" fmla="*/ 1605281 w 4997386"/>
              <a:gd name="connsiteY1-54" fmla="*/ 0 h 5143500"/>
              <a:gd name="connsiteX2-55" fmla="*/ 4997386 w 4997386"/>
              <a:gd name="connsiteY2-56" fmla="*/ 5143500 h 5143500"/>
              <a:gd name="connsiteX3-57" fmla="*/ 0 w 4997386"/>
              <a:gd name="connsiteY3-58" fmla="*/ 5143500 h 5143500"/>
              <a:gd name="connsiteX4-59" fmla="*/ 0 w 4997386"/>
              <a:gd name="connsiteY4-60" fmla="*/ 0 h 51435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97386" h="5143500">
                <a:moveTo>
                  <a:pt x="0" y="0"/>
                </a:moveTo>
                <a:lnTo>
                  <a:pt x="1605281" y="0"/>
                </a:lnTo>
                <a:lnTo>
                  <a:pt x="4997386" y="5143500"/>
                </a:lnTo>
                <a:lnTo>
                  <a:pt x="0" y="5143500"/>
                </a:lnTo>
                <a:lnTo>
                  <a:pt x="0" y="0"/>
                </a:lnTo>
                <a:close/>
              </a:path>
            </a:pathLst>
          </a:custGeom>
          <a:solidFill>
            <a:schemeClr val="accent2">
              <a:alpha val="60000"/>
            </a:schemeClr>
          </a:solidFill>
          <a:ln>
            <a:noFill/>
          </a:ln>
          <a:effectLst>
            <a:outerShdw blurRad="50800" dist="50800" dir="54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pic>
        <p:nvPicPr>
          <p:cNvPr id="8" name="图形 5"/>
          <p:cNvPicPr>
            <a:picLocks noChangeAspect="1"/>
          </p:cNvPicPr>
          <p:nvPr/>
        </p:nvPicPr>
        <p:blipFill>
          <a:blip r:embed="rId2"/>
          <a:stretch>
            <a:fillRect/>
          </a:stretch>
        </p:blipFill>
        <p:spPr>
          <a:xfrm>
            <a:off x="1086559" y="351137"/>
            <a:ext cx="4217198" cy="562293"/>
          </a:xfrm>
          <a:prstGeom prst="rect">
            <a:avLst/>
          </a:prstGeom>
        </p:spPr>
      </p:pic>
      <p:sp>
        <p:nvSpPr>
          <p:cNvPr id="9" name="箭头: 五边形 20"/>
          <p:cNvSpPr/>
          <p:nvPr/>
        </p:nvSpPr>
        <p:spPr>
          <a:xfrm rot="5400000">
            <a:off x="-51547" y="346230"/>
            <a:ext cx="1234440" cy="765810"/>
          </a:xfrm>
          <a:prstGeom prst="homePlate">
            <a:avLst/>
          </a:prstGeom>
          <a:solidFill>
            <a:srgbClr val="034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形 9"/>
          <p:cNvPicPr>
            <a:picLocks noChangeAspect="1"/>
          </p:cNvPicPr>
          <p:nvPr/>
        </p:nvPicPr>
        <p:blipFill>
          <a:blip r:embed="rId3"/>
          <a:stretch>
            <a:fillRect/>
          </a:stretch>
        </p:blipFill>
        <p:spPr>
          <a:xfrm>
            <a:off x="320749" y="273523"/>
            <a:ext cx="489848" cy="717523"/>
          </a:xfrm>
          <a:prstGeom prst="rect">
            <a:avLst/>
          </a:prstGeom>
        </p:spPr>
      </p:pic>
      <p:sp>
        <p:nvSpPr>
          <p:cNvPr id="17" name="矩形 16"/>
          <p:cNvSpPr/>
          <p:nvPr/>
        </p:nvSpPr>
        <p:spPr>
          <a:xfrm>
            <a:off x="670156" y="2147749"/>
            <a:ext cx="7057616" cy="137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600" b="1" dirty="0">
                <a:solidFill>
                  <a:schemeClr val="bg1"/>
                </a:solidFill>
                <a:cs typeface="+mn-ea"/>
                <a:sym typeface="+mn-lt"/>
              </a:rPr>
              <a:t>DOA Estimation</a:t>
            </a:r>
            <a:endParaRPr lang="en-US" altLang="zh-CN" sz="6600" b="1" dirty="0">
              <a:solidFill>
                <a:schemeClr val="bg1"/>
              </a:solidFill>
              <a:cs typeface="+mn-ea"/>
              <a:sym typeface="+mn-lt"/>
            </a:endParaRPr>
          </a:p>
          <a:p>
            <a:r>
              <a:rPr lang="en-US" altLang="zh-CN" sz="6600" b="1" dirty="0">
                <a:solidFill>
                  <a:schemeClr val="bg1"/>
                </a:solidFill>
                <a:cs typeface="+mn-ea"/>
                <a:sym typeface="+mn-lt"/>
              </a:rPr>
              <a:t>&amp;</a:t>
            </a:r>
            <a:r>
              <a:rPr lang="zh-CN" altLang="en-US" sz="6600" b="1" dirty="0">
                <a:solidFill>
                  <a:schemeClr val="bg1"/>
                </a:solidFill>
                <a:cs typeface="+mn-ea"/>
                <a:sym typeface="+mn-lt"/>
              </a:rPr>
              <a:t> </a:t>
            </a:r>
            <a:r>
              <a:rPr lang="en-US" altLang="zh-CN" sz="6600" b="1" dirty="0">
                <a:solidFill>
                  <a:schemeClr val="bg1"/>
                </a:solidFill>
                <a:cs typeface="+mn-ea"/>
                <a:sym typeface="+mn-lt"/>
              </a:rPr>
              <a:t>Passive Radar</a:t>
            </a:r>
            <a:endParaRPr lang="zh-CN" altLang="en-US" sz="6600" b="1" dirty="0">
              <a:solidFill>
                <a:schemeClr val="bg1"/>
              </a:solidFill>
              <a:cs typeface="+mn-ea"/>
              <a:sym typeface="+mn-lt"/>
            </a:endParaRPr>
          </a:p>
        </p:txBody>
      </p:sp>
      <p:sp>
        <p:nvSpPr>
          <p:cNvPr id="18" name="文本框 16"/>
          <p:cNvSpPr txBox="1"/>
          <p:nvPr/>
        </p:nvSpPr>
        <p:spPr>
          <a:xfrm>
            <a:off x="670618" y="3704866"/>
            <a:ext cx="5425381" cy="1815882"/>
          </a:xfrm>
          <a:prstGeom prst="rect">
            <a:avLst/>
          </a:prstGeom>
          <a:noFill/>
        </p:spPr>
        <p:txBody>
          <a:bodyPr wrap="square">
            <a:spAutoFit/>
          </a:bodyPr>
          <a:lstStyle/>
          <a:p>
            <a:pPr lvl="0">
              <a:defRPr/>
            </a:pPr>
            <a:r>
              <a:rPr lang="en-US" altLang="zh-CN" sz="2800" b="1" dirty="0">
                <a:solidFill>
                  <a:schemeClr val="bg1"/>
                </a:solidFill>
                <a:cs typeface="+mn-ea"/>
                <a:sym typeface="+mn-lt"/>
              </a:rPr>
              <a:t>Background</a:t>
            </a:r>
            <a:r>
              <a:rPr lang="zh-CN" altLang="en-US" sz="2800" b="1" dirty="0">
                <a:solidFill>
                  <a:schemeClr val="bg1"/>
                </a:solidFill>
                <a:cs typeface="+mn-ea"/>
                <a:sym typeface="+mn-lt"/>
              </a:rPr>
              <a:t>，</a:t>
            </a:r>
            <a:r>
              <a:rPr lang="en-US" altLang="zh-CN" sz="2800" b="1" dirty="0">
                <a:solidFill>
                  <a:schemeClr val="bg1"/>
                </a:solidFill>
                <a:cs typeface="+mn-ea"/>
                <a:sym typeface="+mn-lt"/>
              </a:rPr>
              <a:t>Algorithms</a:t>
            </a:r>
            <a:r>
              <a:rPr lang="zh-CN" altLang="en-US" sz="2800" b="1" dirty="0">
                <a:solidFill>
                  <a:schemeClr val="bg1"/>
                </a:solidFill>
                <a:cs typeface="+mn-ea"/>
                <a:sym typeface="+mn-lt"/>
              </a:rPr>
              <a:t>，</a:t>
            </a:r>
            <a:r>
              <a:rPr lang="en-US" altLang="zh-CN" sz="2800" b="1" dirty="0">
                <a:solidFill>
                  <a:schemeClr val="bg1"/>
                </a:solidFill>
                <a:cs typeface="+mn-ea"/>
                <a:sym typeface="+mn-lt"/>
              </a:rPr>
              <a:t>Calculation</a:t>
            </a:r>
            <a:r>
              <a:rPr lang="zh-CN" altLang="en-US" sz="2800" b="1" dirty="0">
                <a:solidFill>
                  <a:schemeClr val="bg1"/>
                </a:solidFill>
                <a:cs typeface="+mn-ea"/>
                <a:sym typeface="+mn-lt"/>
              </a:rPr>
              <a:t>，</a:t>
            </a:r>
            <a:r>
              <a:rPr lang="en-US" altLang="zh-CN" sz="2800" b="1" dirty="0">
                <a:solidFill>
                  <a:schemeClr val="bg1"/>
                </a:solidFill>
                <a:cs typeface="+mn-ea"/>
                <a:sym typeface="+mn-lt"/>
              </a:rPr>
              <a:t>Detail</a:t>
            </a:r>
            <a:r>
              <a:rPr lang="zh-CN" altLang="en-US" sz="2800" b="1" dirty="0">
                <a:solidFill>
                  <a:schemeClr val="bg1"/>
                </a:solidFill>
                <a:cs typeface="+mn-ea"/>
                <a:sym typeface="+mn-lt"/>
              </a:rPr>
              <a:t>，</a:t>
            </a:r>
            <a:r>
              <a:rPr lang="en-US" altLang="zh-CN" sz="2800" b="1" dirty="0">
                <a:solidFill>
                  <a:schemeClr val="bg1"/>
                </a:solidFill>
                <a:cs typeface="+mn-ea"/>
                <a:sym typeface="+mn-lt"/>
              </a:rPr>
              <a:t>Conclusion</a:t>
            </a:r>
            <a:endParaRPr lang="en-US" altLang="zh-CN" sz="2800" b="1" dirty="0">
              <a:solidFill>
                <a:schemeClr val="bg1"/>
              </a:solidFill>
              <a:cs typeface="+mn-ea"/>
              <a:sym typeface="+mn-lt"/>
            </a:endParaRPr>
          </a:p>
          <a:p>
            <a:pPr lvl="0">
              <a:defRPr/>
            </a:pPr>
            <a:endParaRPr lang="en-US" altLang="zh-CN" sz="2800" b="1" dirty="0">
              <a:solidFill>
                <a:schemeClr val="bg1"/>
              </a:solidFill>
              <a:latin typeface="等线" panose="02010600030101010101" charset="-122"/>
              <a:ea typeface="等线" panose="02010600030101010101" charset="-122"/>
              <a:cs typeface="+mn-ea"/>
              <a:sym typeface="+mn-lt"/>
            </a:endParaRPr>
          </a:p>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solidFill>
                  <a:schemeClr val="bg1"/>
                </a:solidFill>
                <a:latin typeface="等线" panose="02010600030101010101" charset="-122"/>
                <a:ea typeface="等线" panose="02010600030101010101" charset="-122"/>
                <a:cs typeface="+mn-ea"/>
                <a:sym typeface="+mn-lt"/>
              </a:rPr>
              <a:t>Wei </a:t>
            </a:r>
            <a:r>
              <a:rPr lang="en-US" altLang="zh-CN" sz="2800" b="1" dirty="0" err="1">
                <a:solidFill>
                  <a:schemeClr val="bg1"/>
                </a:solidFill>
                <a:latin typeface="等线" panose="02010600030101010101" charset="-122"/>
                <a:ea typeface="等线" panose="02010600030101010101" charset="-122"/>
                <a:cs typeface="+mn-ea"/>
                <a:sym typeface="+mn-lt"/>
              </a:rPr>
              <a:t>Xinyuan</a:t>
            </a:r>
            <a:r>
              <a:rPr lang="zh-CN" altLang="en-US" sz="2800" b="1" dirty="0">
                <a:solidFill>
                  <a:schemeClr val="bg1"/>
                </a:solidFill>
                <a:latin typeface="等线" panose="02010600030101010101" charset="-122"/>
                <a:ea typeface="等线" panose="02010600030101010101" charset="-122"/>
                <a:cs typeface="+mn-ea"/>
                <a:sym typeface="+mn-lt"/>
              </a:rPr>
              <a:t>，</a:t>
            </a:r>
            <a:r>
              <a:rPr lang="en-US" altLang="zh-CN" sz="2800" b="1" dirty="0">
                <a:solidFill>
                  <a:schemeClr val="bg1"/>
                </a:solidFill>
                <a:latin typeface="等线" panose="02010600030101010101" charset="-122"/>
                <a:ea typeface="等线" panose="02010600030101010101" charset="-122"/>
                <a:cs typeface="+mn-ea"/>
                <a:sym typeface="+mn-lt"/>
              </a:rPr>
              <a:t>Zhang </a:t>
            </a:r>
            <a:r>
              <a:rPr lang="en-US" altLang="zh-CN" sz="2800" b="1" dirty="0" err="1">
                <a:solidFill>
                  <a:schemeClr val="bg1"/>
                </a:solidFill>
                <a:latin typeface="等线" panose="02010600030101010101" charset="-122"/>
                <a:ea typeface="等线" panose="02010600030101010101" charset="-122"/>
                <a:cs typeface="+mn-ea"/>
                <a:sym typeface="+mn-lt"/>
              </a:rPr>
              <a:t>Yiyang</a:t>
            </a:r>
            <a:endParaRPr kumimoji="0" lang="en-US" altLang="zh-CN" sz="2800" b="1" i="0" u="none" strike="noStrike" kern="1200" cap="none" spc="0" normalizeH="0" baseline="0" noProof="0" dirty="0">
              <a:ln>
                <a:noFill/>
              </a:ln>
              <a:solidFill>
                <a:schemeClr val="bg1"/>
              </a:solidFill>
              <a:effectLst/>
              <a:uLnTx/>
              <a:uFillTx/>
              <a:latin typeface="等线" panose="02010600030101010101" charset="-122"/>
              <a:ea typeface="等线" panose="02010600030101010101" charset="-122"/>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5056262" cy="369332"/>
          </a:xfrm>
          <a:prstGeom prst="rect">
            <a:avLst/>
          </a:prstGeom>
        </p:spPr>
        <p:txBody>
          <a:bodyPr wrap="square">
            <a:spAutoFit/>
          </a:bodyPr>
          <a:lstStyle/>
          <a:p>
            <a:r>
              <a:rPr lang="en-US" altLang="zh-CN" b="1" dirty="0">
                <a:solidFill>
                  <a:srgbClr val="28B5B2"/>
                </a:solidFill>
                <a:latin typeface="Calibri" panose="020F0502020204030204" pitchFamily="34" charset="0"/>
              </a:rPr>
              <a:t>MUSIC(Multiple Signal Classification)</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mc:AlternateContent xmlns:mc="http://schemas.openxmlformats.org/markup-compatibility/2006">
        <mc:Choice xmlns:a14="http://schemas.microsoft.com/office/drawing/2010/main" Requires="a14">
          <p:sp>
            <p:nvSpPr>
              <p:cNvPr id="2" name="矩形 1"/>
              <p:cNvSpPr/>
              <p:nvPr/>
            </p:nvSpPr>
            <p:spPr>
              <a:xfrm>
                <a:off x="466570" y="1249553"/>
                <a:ext cx="6096000" cy="4006866"/>
              </a:xfrm>
              <a:prstGeom prst="rect">
                <a:avLst/>
              </a:prstGeom>
            </p:spPr>
            <p:txBody>
              <a:bodyPr>
                <a:spAutoFit/>
              </a:bodyPr>
              <a:lstStyle/>
              <a:p>
                <a:r>
                  <a:rPr lang="en-US" altLang="zh-CN" sz="2000" dirty="0" smtClean="0"/>
                  <a:t>Considering </a:t>
                </a:r>
                <a:r>
                  <a:rPr lang="en-US" altLang="zh-CN" sz="2000" dirty="0"/>
                  <a:t>that the actual received data matrix is limited, the maximum likelihood estimate of the covariance matrix is:</a:t>
                </a:r>
                <a:endParaRPr lang="zh-CN" altLang="zh-CN" sz="2000" dirty="0"/>
              </a:p>
              <a:p>
                <a14:m>
                  <m:oMathPara xmlns:m="http://schemas.openxmlformats.org/officeDocument/2006/math">
                    <m:oMathParaPr>
                      <m:jc m:val="centerGroup"/>
                    </m:oMathParaPr>
                    <m:oMath xmlns:m="http://schemas.openxmlformats.org/officeDocument/2006/math">
                      <m:acc>
                        <m:accPr>
                          <m:ctrlPr>
                            <a:rPr lang="zh-CN" altLang="zh-CN" sz="2000" i="1"/>
                          </m:ctrlPr>
                        </m:accPr>
                        <m:e>
                          <m:r>
                            <a:rPr lang="en-US" altLang="zh-CN" sz="2000" b="1" i="1">
                              <a:latin typeface="Cambria Math" panose="02040503050406030204" charset="0"/>
                            </a:rPr>
                            <m:t>𝑹</m:t>
                          </m:r>
                        </m:e>
                      </m:acc>
                      <m:r>
                        <a:rPr lang="en-US" altLang="zh-CN" sz="2000" i="1">
                          <a:latin typeface="Cambria Math" panose="02040503050406030204" charset="0"/>
                        </a:rPr>
                        <m:t>=</m:t>
                      </m:r>
                      <m:f>
                        <m:fPr>
                          <m:ctrlPr>
                            <a:rPr lang="zh-CN" altLang="zh-CN" sz="2000" i="1"/>
                          </m:ctrlPr>
                        </m:fPr>
                        <m:num>
                          <m:r>
                            <a:rPr lang="en-US" altLang="zh-CN" sz="2000" i="1">
                              <a:latin typeface="Cambria Math" panose="02040503050406030204" charset="0"/>
                            </a:rPr>
                            <m:t>1</m:t>
                          </m:r>
                        </m:num>
                        <m:den>
                          <m:r>
                            <a:rPr lang="en-US" altLang="zh-CN" sz="2000" i="1">
                              <a:latin typeface="Cambria Math" panose="02040503050406030204" charset="0"/>
                            </a:rPr>
                            <m:t>𝐿</m:t>
                          </m:r>
                        </m:den>
                      </m:f>
                      <m:nary>
                        <m:naryPr>
                          <m:chr m:val="∑"/>
                          <m:limLoc m:val="undOvr"/>
                          <m:ctrlPr>
                            <a:rPr lang="zh-CN" altLang="zh-CN" sz="2000" i="1"/>
                          </m:ctrlPr>
                        </m:naryPr>
                        <m:sub>
                          <m:r>
                            <a:rPr lang="en-US" altLang="zh-CN" sz="2000" i="1">
                              <a:latin typeface="Cambria Math" panose="02040503050406030204" charset="0"/>
                            </a:rPr>
                            <m:t>𝑖</m:t>
                          </m:r>
                          <m:r>
                            <a:rPr lang="en-US" altLang="zh-CN" sz="2000" i="1">
                              <a:latin typeface="Cambria Math" panose="02040503050406030204" charset="0"/>
                            </a:rPr>
                            <m:t>=</m:t>
                          </m:r>
                          <m:r>
                            <a:rPr lang="en-US" altLang="zh-CN" sz="2000" i="1">
                              <a:latin typeface="Cambria Math" panose="02040503050406030204" charset="0"/>
                            </a:rPr>
                            <m:t>1</m:t>
                          </m:r>
                        </m:sub>
                        <m:sup>
                          <m:r>
                            <a:rPr lang="en-US" altLang="zh-CN" sz="2000" i="1">
                              <a:latin typeface="Cambria Math" panose="02040503050406030204" charset="0"/>
                            </a:rPr>
                            <m:t>𝐿</m:t>
                          </m:r>
                        </m:sup>
                        <m:e>
                          <m:sSub>
                            <m:sSubPr>
                              <m:ctrlPr>
                                <a:rPr lang="zh-CN" altLang="zh-CN" sz="2000" i="1"/>
                              </m:ctrlPr>
                            </m:sSubPr>
                            <m:e>
                              <m:r>
                                <a:rPr lang="en-US" altLang="zh-CN" sz="2000" b="1" i="1">
                                  <a:latin typeface="Cambria Math" panose="02040503050406030204" charset="0"/>
                                </a:rPr>
                                <m:t>𝒙</m:t>
                              </m:r>
                            </m:e>
                            <m:sub>
                              <m:r>
                                <a:rPr lang="en-US" altLang="zh-CN" sz="2000" i="1">
                                  <a:latin typeface="Cambria Math" panose="02040503050406030204" charset="0"/>
                                </a:rPr>
                                <m:t>𝑖</m:t>
                              </m:r>
                            </m:sub>
                          </m:sSub>
                          <m:sSubSup>
                            <m:sSubSupPr>
                              <m:ctrlPr>
                                <a:rPr lang="zh-CN" altLang="zh-CN" sz="2000" i="1"/>
                              </m:ctrlPr>
                            </m:sSubSupPr>
                            <m:e>
                              <m:r>
                                <a:rPr lang="en-US" altLang="zh-CN" sz="2000" b="1" i="1">
                                  <a:latin typeface="Cambria Math" panose="02040503050406030204" charset="0"/>
                                </a:rPr>
                                <m:t>𝒙</m:t>
                              </m:r>
                            </m:e>
                            <m:sub>
                              <m:r>
                                <a:rPr lang="en-US" altLang="zh-CN" sz="2000" i="1">
                                  <a:latin typeface="Cambria Math" panose="02040503050406030204" charset="0"/>
                                </a:rPr>
                                <m:t>𝑖</m:t>
                              </m:r>
                            </m:sub>
                            <m:sup>
                              <m:r>
                                <a:rPr lang="en-US" altLang="zh-CN" sz="2000" i="1">
                                  <a:latin typeface="Cambria Math" panose="02040503050406030204" charset="0"/>
                                </a:rPr>
                                <m:t>𝐻</m:t>
                              </m:r>
                            </m:sup>
                          </m:sSubSup>
                        </m:e>
                      </m:nary>
                    </m:oMath>
                  </m:oMathPara>
                </a14:m>
                <a:endParaRPr lang="zh-CN" altLang="zh-CN" sz="2000" dirty="0"/>
              </a:p>
              <a:p>
                <a:r>
                  <a:rPr lang="en-US" altLang="zh-CN" sz="2000" dirty="0"/>
                  <a:t>The MUSIC algorithm is implemented with minimum optimized search:</a:t>
                </a:r>
                <a:endParaRPr lang="zh-CN" altLang="zh-CN" sz="2000" dirty="0"/>
              </a:p>
              <a:p>
                <a14:m>
                  <m:oMathPara xmlns:m="http://schemas.openxmlformats.org/officeDocument/2006/math">
                    <m:oMathParaPr>
                      <m:jc m:val="centerGroup"/>
                    </m:oMathParaPr>
                    <m:oMath xmlns:m="http://schemas.openxmlformats.org/officeDocument/2006/math">
                      <m:sSub>
                        <m:sSubPr>
                          <m:ctrlPr>
                            <a:rPr lang="zh-CN" altLang="zh-CN" sz="2000" i="1"/>
                          </m:ctrlPr>
                        </m:sSubPr>
                        <m:e>
                          <m:r>
                            <a:rPr lang="en-US" altLang="zh-CN" sz="2000" i="1">
                              <a:latin typeface="Cambria Math" panose="02040503050406030204" charset="0"/>
                            </a:rPr>
                            <m:t>𝜃</m:t>
                          </m:r>
                        </m:e>
                        <m:sub>
                          <m:r>
                            <a:rPr lang="en-US" altLang="zh-CN" sz="2000" i="1">
                              <a:latin typeface="Cambria Math" panose="02040503050406030204" charset="0"/>
                            </a:rPr>
                            <m:t>𝑀𝑈𝑆𝐼𝐶</m:t>
                          </m:r>
                        </m:sub>
                      </m:sSub>
                      <m:r>
                        <a:rPr lang="en-US" altLang="zh-CN" sz="2000" i="1">
                          <a:latin typeface="Cambria Math" panose="02040503050406030204" charset="0"/>
                        </a:rPr>
                        <m:t>=</m:t>
                      </m:r>
                      <m:r>
                        <a:rPr lang="en-US" altLang="zh-CN" sz="2000" i="1">
                          <a:latin typeface="Cambria Math" panose="02040503050406030204" charset="0"/>
                        </a:rPr>
                        <m:t>𝑎𝑟𝑔</m:t>
                      </m:r>
                      <m:func>
                        <m:funcPr>
                          <m:ctrlPr>
                            <a:rPr lang="zh-CN" altLang="zh-CN" sz="2000" i="1"/>
                          </m:ctrlPr>
                        </m:funcPr>
                        <m:fName>
                          <m:limLow>
                            <m:limLowPr>
                              <m:ctrlPr>
                                <a:rPr lang="zh-CN" altLang="zh-CN" sz="2000" i="1"/>
                              </m:ctrlPr>
                            </m:limLowPr>
                            <m:e>
                              <m:r>
                                <m:rPr>
                                  <m:sty m:val="p"/>
                                </m:rPr>
                                <a:rPr lang="en-US" altLang="zh-CN" sz="2000">
                                  <a:latin typeface="Cambria Math" panose="02040503050406030204" charset="0"/>
                                </a:rPr>
                                <m:t>min</m:t>
                              </m:r>
                            </m:e>
                            <m:lim>
                              <m:r>
                                <a:rPr lang="en-US" altLang="zh-CN" sz="2000" i="1">
                                  <a:latin typeface="Cambria Math" panose="02040503050406030204" charset="0"/>
                                </a:rPr>
                                <m:t>𝜃</m:t>
                              </m:r>
                            </m:lim>
                          </m:limLow>
                        </m:fName>
                        <m:e>
                          <m:sSup>
                            <m:sSupPr>
                              <m:ctrlPr>
                                <a:rPr lang="zh-CN" altLang="zh-CN" sz="2000" i="1"/>
                              </m:ctrlPr>
                            </m:sSupPr>
                            <m:e>
                              <m:r>
                                <a:rPr lang="en-US" altLang="zh-CN" sz="2000" b="1" i="1">
                                  <a:latin typeface="Cambria Math" panose="02040503050406030204" charset="0"/>
                                </a:rPr>
                                <m:t>𝒂</m:t>
                              </m:r>
                            </m:e>
                            <m:sup>
                              <m:r>
                                <a:rPr lang="en-US" altLang="zh-CN" sz="2000" i="1">
                                  <a:latin typeface="Cambria Math" panose="02040503050406030204" charset="0"/>
                                </a:rPr>
                                <m:t>𝐻</m:t>
                              </m:r>
                            </m:sup>
                          </m:sSup>
                          <m:d>
                            <m:dPr>
                              <m:ctrlPr>
                                <a:rPr lang="zh-CN" altLang="zh-CN" sz="2000" i="1"/>
                              </m:ctrlPr>
                            </m:dPr>
                            <m:e>
                              <m:r>
                                <a:rPr lang="en-US" altLang="zh-CN" sz="2000" i="1">
                                  <a:latin typeface="Cambria Math" panose="02040503050406030204" charset="0"/>
                                </a:rPr>
                                <m:t>𝜃</m:t>
                              </m:r>
                            </m:e>
                          </m:d>
                          <m:sSub>
                            <m:sSubPr>
                              <m:ctrlPr>
                                <a:rPr lang="zh-CN" altLang="zh-CN" sz="2000" i="1"/>
                              </m:ctrlPr>
                            </m:sSubPr>
                            <m:e>
                              <m:acc>
                                <m:accPr>
                                  <m:ctrlPr>
                                    <a:rPr lang="zh-CN" altLang="zh-CN" sz="2000" i="1"/>
                                  </m:ctrlPr>
                                </m:accPr>
                                <m:e>
                                  <m:r>
                                    <a:rPr lang="en-US" altLang="zh-CN" sz="2000" b="1" i="1">
                                      <a:latin typeface="Cambria Math" panose="02040503050406030204" charset="0"/>
                                    </a:rPr>
                                    <m:t>𝑼</m:t>
                                  </m:r>
                                </m:e>
                              </m:acc>
                            </m:e>
                            <m:sub>
                              <m:r>
                                <a:rPr lang="en-US" altLang="zh-CN" sz="2000" i="1">
                                  <a:latin typeface="Cambria Math" panose="02040503050406030204" charset="0"/>
                                </a:rPr>
                                <m:t>𝑁</m:t>
                              </m:r>
                            </m:sub>
                          </m:sSub>
                        </m:e>
                      </m:func>
                      <m:sSup>
                        <m:sSupPr>
                          <m:ctrlPr>
                            <a:rPr lang="zh-CN" altLang="zh-CN" sz="2000" i="1"/>
                          </m:ctrlPr>
                        </m:sSupPr>
                        <m:e>
                          <m:sSub>
                            <m:sSubPr>
                              <m:ctrlPr>
                                <a:rPr lang="zh-CN" altLang="zh-CN" sz="2000" i="1"/>
                              </m:ctrlPr>
                            </m:sSubPr>
                            <m:e>
                              <m:acc>
                                <m:accPr>
                                  <m:ctrlPr>
                                    <a:rPr lang="zh-CN" altLang="zh-CN" sz="2000" i="1"/>
                                  </m:ctrlPr>
                                </m:accPr>
                                <m:e>
                                  <m:r>
                                    <a:rPr lang="en-US" altLang="zh-CN" sz="2000" b="1" i="1">
                                      <a:latin typeface="Cambria Math" panose="02040503050406030204" charset="0"/>
                                    </a:rPr>
                                    <m:t>𝑼</m:t>
                                  </m:r>
                                </m:e>
                              </m:acc>
                            </m:e>
                            <m:sub>
                              <m:r>
                                <a:rPr lang="en-US" altLang="zh-CN" sz="2000" i="1">
                                  <a:latin typeface="Cambria Math" panose="02040503050406030204" charset="0"/>
                                </a:rPr>
                                <m:t>𝑁</m:t>
                              </m:r>
                            </m:sub>
                          </m:sSub>
                        </m:e>
                        <m:sup>
                          <m:r>
                            <a:rPr lang="en-US" altLang="zh-CN" sz="2000" i="1">
                              <a:latin typeface="Cambria Math" panose="02040503050406030204" charset="0"/>
                            </a:rPr>
                            <m:t>𝐻</m:t>
                          </m:r>
                        </m:sup>
                      </m:sSup>
                      <m:r>
                        <a:rPr lang="en-US" altLang="zh-CN" sz="2000" b="1" i="1">
                          <a:latin typeface="Cambria Math" panose="02040503050406030204" charset="0"/>
                        </a:rPr>
                        <m:t>𝒂</m:t>
                      </m:r>
                      <m:d>
                        <m:dPr>
                          <m:ctrlPr>
                            <a:rPr lang="zh-CN" altLang="zh-CN" sz="2000" i="1"/>
                          </m:ctrlPr>
                        </m:dPr>
                        <m:e>
                          <m:r>
                            <a:rPr lang="en-US" altLang="zh-CN" sz="2000" i="1">
                              <a:latin typeface="Cambria Math" panose="02040503050406030204" charset="0"/>
                            </a:rPr>
                            <m:t>𝜃</m:t>
                          </m:r>
                        </m:e>
                      </m:d>
                      <m:r>
                        <a:rPr lang="en-US" altLang="zh-CN" sz="2000" i="1">
                          <a:latin typeface="Cambria Math" panose="02040503050406030204" charset="0"/>
                        </a:rPr>
                        <m:t>    </m:t>
                      </m:r>
                    </m:oMath>
                  </m:oMathPara>
                </a14:m>
                <a:endParaRPr lang="en-US" altLang="zh-CN" sz="2000" dirty="0" smtClean="0"/>
              </a:p>
              <a:p>
                <a:r>
                  <a:rPr lang="en-US" altLang="zh-CN" sz="2000" dirty="0" smtClean="0"/>
                  <a:t>The </a:t>
                </a:r>
                <a:r>
                  <a:rPr lang="en-US" altLang="zh-CN" sz="2000" dirty="0"/>
                  <a:t>spatial spectral of MUSIC algorithm is:</a:t>
                </a:r>
                <a:endParaRPr lang="zh-CN" altLang="zh-CN" sz="2000" dirty="0"/>
              </a:p>
              <a:p>
                <a14:m>
                  <m:oMathPara xmlns:m="http://schemas.openxmlformats.org/officeDocument/2006/math">
                    <m:oMathParaPr>
                      <m:jc m:val="centerGroup"/>
                    </m:oMathParaPr>
                    <m:oMath xmlns:m="http://schemas.openxmlformats.org/officeDocument/2006/math">
                      <m:sSub>
                        <m:sSubPr>
                          <m:ctrlPr>
                            <a:rPr lang="zh-CN" altLang="zh-CN" sz="2000" i="1"/>
                          </m:ctrlPr>
                        </m:sSubPr>
                        <m:e>
                          <m:r>
                            <a:rPr lang="en-US" altLang="zh-CN" sz="2000" i="1">
                              <a:latin typeface="Cambria Math" panose="02040503050406030204" charset="0"/>
                            </a:rPr>
                            <m:t>𝑃</m:t>
                          </m:r>
                        </m:e>
                        <m:sub>
                          <m:r>
                            <a:rPr lang="en-US" altLang="zh-CN" sz="2000" i="1">
                              <a:latin typeface="Cambria Math" panose="02040503050406030204" charset="0"/>
                            </a:rPr>
                            <m:t>𝑀𝑈𝑆𝐼𝐶</m:t>
                          </m:r>
                        </m:sub>
                      </m:sSub>
                      <m:r>
                        <a:rPr lang="en-US" altLang="zh-CN" sz="2000" i="1">
                          <a:latin typeface="Cambria Math" panose="02040503050406030204" charset="0"/>
                        </a:rPr>
                        <m:t>=</m:t>
                      </m:r>
                      <m:f>
                        <m:fPr>
                          <m:ctrlPr>
                            <a:rPr lang="zh-CN" altLang="zh-CN" sz="2000" i="1"/>
                          </m:ctrlPr>
                        </m:fPr>
                        <m:num>
                          <m:r>
                            <a:rPr lang="en-US" altLang="zh-CN" sz="2000" i="1">
                              <a:latin typeface="Cambria Math" panose="02040503050406030204" charset="0"/>
                            </a:rPr>
                            <m:t>1</m:t>
                          </m:r>
                        </m:num>
                        <m:den>
                          <m:sSup>
                            <m:sSupPr>
                              <m:ctrlPr>
                                <a:rPr lang="zh-CN" altLang="zh-CN" sz="2000" i="1"/>
                              </m:ctrlPr>
                            </m:sSupPr>
                            <m:e>
                              <m:r>
                                <a:rPr lang="en-US" altLang="zh-CN" sz="2000" b="1" i="1">
                                  <a:latin typeface="Cambria Math" panose="02040503050406030204" charset="0"/>
                                </a:rPr>
                                <m:t>𝒂</m:t>
                              </m:r>
                            </m:e>
                            <m:sup>
                              <m:r>
                                <a:rPr lang="en-US" altLang="zh-CN" sz="2000" i="1">
                                  <a:latin typeface="Cambria Math" panose="02040503050406030204" charset="0"/>
                                </a:rPr>
                                <m:t>𝐻</m:t>
                              </m:r>
                            </m:sup>
                          </m:sSup>
                          <m:d>
                            <m:dPr>
                              <m:ctrlPr>
                                <a:rPr lang="zh-CN" altLang="zh-CN" sz="2000" i="1"/>
                              </m:ctrlPr>
                            </m:dPr>
                            <m:e>
                              <m:r>
                                <a:rPr lang="en-US" altLang="zh-CN" sz="2000" i="1">
                                  <a:latin typeface="Cambria Math" panose="02040503050406030204" charset="0"/>
                                </a:rPr>
                                <m:t>𝜃</m:t>
                              </m:r>
                            </m:e>
                          </m:d>
                          <m:sSub>
                            <m:sSubPr>
                              <m:ctrlPr>
                                <a:rPr lang="zh-CN" altLang="zh-CN" sz="2000" i="1"/>
                              </m:ctrlPr>
                            </m:sSubPr>
                            <m:e>
                              <m:acc>
                                <m:accPr>
                                  <m:ctrlPr>
                                    <a:rPr lang="zh-CN" altLang="zh-CN" sz="2000" i="1"/>
                                  </m:ctrlPr>
                                </m:accPr>
                                <m:e>
                                  <m:r>
                                    <a:rPr lang="en-US" altLang="zh-CN" sz="2000" b="1" i="1">
                                      <a:latin typeface="Cambria Math" panose="02040503050406030204" charset="0"/>
                                    </a:rPr>
                                    <m:t>𝑼</m:t>
                                  </m:r>
                                </m:e>
                              </m:acc>
                            </m:e>
                            <m:sub>
                              <m:r>
                                <a:rPr lang="en-US" altLang="zh-CN" sz="2000" i="1">
                                  <a:latin typeface="Cambria Math" panose="02040503050406030204" charset="0"/>
                                </a:rPr>
                                <m:t>𝑁</m:t>
                              </m:r>
                            </m:sub>
                          </m:sSub>
                          <m:r>
                            <a:rPr lang="en-US" altLang="zh-CN" sz="2000" i="1">
                              <a:latin typeface="Cambria Math" panose="02040503050406030204" charset="0"/>
                            </a:rPr>
                            <m:t> </m:t>
                          </m:r>
                          <m:sSup>
                            <m:sSupPr>
                              <m:ctrlPr>
                                <a:rPr lang="zh-CN" altLang="zh-CN" sz="2000" i="1"/>
                              </m:ctrlPr>
                            </m:sSupPr>
                            <m:e>
                              <m:sSub>
                                <m:sSubPr>
                                  <m:ctrlPr>
                                    <a:rPr lang="zh-CN" altLang="zh-CN" sz="2000" i="1"/>
                                  </m:ctrlPr>
                                </m:sSubPr>
                                <m:e>
                                  <m:acc>
                                    <m:accPr>
                                      <m:ctrlPr>
                                        <a:rPr lang="zh-CN" altLang="zh-CN" sz="2000" i="1"/>
                                      </m:ctrlPr>
                                    </m:accPr>
                                    <m:e>
                                      <m:r>
                                        <a:rPr lang="en-US" altLang="zh-CN" sz="2000" b="1" i="1">
                                          <a:latin typeface="Cambria Math" panose="02040503050406030204" charset="0"/>
                                        </a:rPr>
                                        <m:t>𝑼</m:t>
                                      </m:r>
                                    </m:e>
                                  </m:acc>
                                </m:e>
                                <m:sub>
                                  <m:r>
                                    <a:rPr lang="en-US" altLang="zh-CN" sz="2000" i="1">
                                      <a:latin typeface="Cambria Math" panose="02040503050406030204" charset="0"/>
                                    </a:rPr>
                                    <m:t>𝑁</m:t>
                                  </m:r>
                                </m:sub>
                              </m:sSub>
                            </m:e>
                            <m:sup>
                              <m:r>
                                <a:rPr lang="en-US" altLang="zh-CN" sz="2000" i="1">
                                  <a:latin typeface="Cambria Math" panose="02040503050406030204" charset="0"/>
                                </a:rPr>
                                <m:t>𝐻</m:t>
                              </m:r>
                            </m:sup>
                          </m:sSup>
                          <m:r>
                            <a:rPr lang="en-US" altLang="zh-CN" sz="2000" b="1" i="1">
                              <a:latin typeface="Cambria Math" panose="02040503050406030204" charset="0"/>
                            </a:rPr>
                            <m:t>𝒂</m:t>
                          </m:r>
                          <m:d>
                            <m:dPr>
                              <m:ctrlPr>
                                <a:rPr lang="zh-CN" altLang="zh-CN" sz="2000" i="1"/>
                              </m:ctrlPr>
                            </m:dPr>
                            <m:e>
                              <m:r>
                                <a:rPr lang="en-US" altLang="zh-CN" sz="2000" i="1">
                                  <a:latin typeface="Cambria Math" panose="02040503050406030204" charset="0"/>
                                </a:rPr>
                                <m:t>𝜃</m:t>
                              </m:r>
                            </m:e>
                          </m:d>
                        </m:den>
                      </m:f>
                    </m:oMath>
                  </m:oMathPara>
                </a14:m>
                <a:endParaRPr lang="zh-CN" altLang="zh-CN" sz="2000" dirty="0"/>
              </a:p>
            </p:txBody>
          </p:sp>
        </mc:Choice>
        <mc:Fallback>
          <p:sp>
            <p:nvSpPr>
              <p:cNvPr id="2" name="矩形 1"/>
              <p:cNvSpPr>
                <a:spLocks noRot="1" noChangeAspect="1" noMove="1" noResize="1" noEditPoints="1" noAdjustHandles="1" noChangeArrowheads="1" noChangeShapeType="1" noTextEdit="1"/>
              </p:cNvSpPr>
              <p:nvPr/>
            </p:nvSpPr>
            <p:spPr>
              <a:xfrm>
                <a:off x="466570" y="1249553"/>
                <a:ext cx="6096000" cy="4006866"/>
              </a:xfrm>
              <a:prstGeom prst="rect">
                <a:avLst/>
              </a:prstGeom>
              <a:blipFill rotWithShape="1">
                <a:blip r:embed="rId4"/>
                <a:stretch>
                  <a:fillRect l="-8" t="-13" r="8" b="13"/>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clrChange>
              <a:clrFrom>
                <a:srgbClr val="F0F0F0"/>
              </a:clrFrom>
              <a:clrTo>
                <a:srgbClr val="F0F0F0">
                  <a:alpha val="0"/>
                </a:srgbClr>
              </a:clrTo>
            </a:clrChange>
          </a:blip>
          <a:stretch>
            <a:fillRect/>
          </a:stretch>
        </p:blipFill>
        <p:spPr>
          <a:xfrm>
            <a:off x="6671093" y="1684260"/>
            <a:ext cx="5203075" cy="3316262"/>
          </a:xfrm>
          <a:prstGeom prst="rect">
            <a:avLst/>
          </a:prstGeom>
        </p:spPr>
      </p:pic>
      <p:sp>
        <p:nvSpPr>
          <p:cNvPr id="9" name="矩形 8"/>
          <p:cNvSpPr/>
          <p:nvPr/>
        </p:nvSpPr>
        <p:spPr>
          <a:xfrm>
            <a:off x="7107614" y="5124893"/>
            <a:ext cx="4330032" cy="369332"/>
          </a:xfrm>
          <a:prstGeom prst="rect">
            <a:avLst/>
          </a:prstGeom>
        </p:spPr>
        <p:txBody>
          <a:bodyPr wrap="none">
            <a:spAutoFit/>
          </a:bodyPr>
          <a:lstStyle/>
          <a:p>
            <a:r>
              <a:rPr lang="en-US" altLang="zh-CN" dirty="0" err="1"/>
              <a:t>Matlab</a:t>
            </a:r>
            <a:r>
              <a:rPr lang="en-US" altLang="zh-CN" dirty="0"/>
              <a:t> simulation for the music algorithm</a:t>
            </a:r>
            <a:endParaRPr lang="zh-CN" altLang="en-US"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5056262"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Forward </a:t>
            </a:r>
            <a:r>
              <a:rPr lang="en-US" altLang="zh-CN" b="1" dirty="0">
                <a:solidFill>
                  <a:srgbClr val="28B5B2"/>
                </a:solidFill>
                <a:latin typeface="Calibri" panose="020F0502020204030204" pitchFamily="34" charset="0"/>
              </a:rPr>
              <a:t>spatial smoothing algorithm</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pic>
        <p:nvPicPr>
          <p:cNvPr id="13" name="图片 12" descr="https://img-blog.csdnimg.cn/20201030120335719.png?#pic_cente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4174" y="1763807"/>
            <a:ext cx="5039995" cy="3157855"/>
          </a:xfrm>
          <a:prstGeom prst="rect">
            <a:avLst/>
          </a:prstGeom>
          <a:noFill/>
          <a:ln>
            <a:noFill/>
          </a:ln>
        </p:spPr>
      </p:pic>
      <p:sp>
        <p:nvSpPr>
          <p:cNvPr id="17" name="矩形 16"/>
          <p:cNvSpPr/>
          <p:nvPr/>
        </p:nvSpPr>
        <p:spPr>
          <a:xfrm>
            <a:off x="466570" y="1562181"/>
            <a:ext cx="6096000" cy="4401205"/>
          </a:xfrm>
          <a:prstGeom prst="rect">
            <a:avLst/>
          </a:prstGeom>
        </p:spPr>
        <p:txBody>
          <a:bodyPr>
            <a:spAutoFit/>
          </a:bodyPr>
          <a:lstStyle/>
          <a:p>
            <a:r>
              <a:rPr lang="en-US" altLang="zh-CN" sz="2000" dirty="0"/>
              <a:t>As shown in the figure above, we evenly divide the M-element array into L sub-arrays, and each sub-array has N=M-L+1 array elements. Taking the leftmost sub-array as the reference array, define the received data of the J-</a:t>
            </a:r>
            <a:r>
              <a:rPr lang="en-US" altLang="zh-CN" sz="2000" dirty="0" err="1"/>
              <a:t>th</a:t>
            </a:r>
            <a:r>
              <a:rPr lang="en-US" altLang="zh-CN" sz="2000" dirty="0"/>
              <a:t> sub-array as</a:t>
            </a:r>
            <a:r>
              <a:rPr lang="en-US" altLang="zh-CN" sz="2000" dirty="0" smtClean="0"/>
              <a:t>:</a:t>
            </a:r>
            <a:endParaRPr lang="en-US" altLang="zh-CN" sz="2000" dirty="0" smtClean="0"/>
          </a:p>
          <a:p>
            <a:endParaRPr lang="en-US" altLang="zh-CN" sz="2000" dirty="0"/>
          </a:p>
          <a:p>
            <a:r>
              <a:rPr lang="en-US" altLang="zh-CN" sz="2000" dirty="0"/>
              <a:t>Then the covariance matrix (also called the spatial smoothing matrix) of the received data of the J-</a:t>
            </a:r>
            <a:r>
              <a:rPr lang="en-US" altLang="zh-CN" sz="2000" dirty="0" err="1"/>
              <a:t>th</a:t>
            </a:r>
            <a:r>
              <a:rPr lang="en-US" altLang="zh-CN" sz="2000" dirty="0"/>
              <a:t> subarray can be expressed as</a:t>
            </a:r>
            <a:endParaRPr lang="zh-CN"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zh-CN" altLang="zh-CN" sz="2000" dirty="0"/>
          </a:p>
        </p:txBody>
      </p:sp>
      <p:pic>
        <p:nvPicPr>
          <p:cNvPr id="22" name="图片 21"/>
          <p:cNvPicPr>
            <a:picLocks noChangeAspect="1"/>
          </p:cNvPicPr>
          <p:nvPr/>
        </p:nvPicPr>
        <p:blipFill rotWithShape="1">
          <a:blip r:embed="rId5">
            <a:clrChange>
              <a:clrFrom>
                <a:srgbClr val="FFFFFF"/>
              </a:clrFrom>
              <a:clrTo>
                <a:srgbClr val="FFFFFF">
                  <a:alpha val="0"/>
                </a:srgbClr>
              </a:clrTo>
            </a:clrChange>
          </a:blip>
          <a:srcRect b="19149"/>
          <a:stretch>
            <a:fillRect/>
          </a:stretch>
        </p:blipFill>
        <p:spPr bwMode="auto">
          <a:xfrm>
            <a:off x="1487547" y="3037856"/>
            <a:ext cx="3048643" cy="396000"/>
          </a:xfrm>
          <a:prstGeom prst="rect">
            <a:avLst/>
          </a:prstGeom>
          <a:ln>
            <a:noFill/>
          </a:ln>
        </p:spPr>
      </p:pic>
      <p:pic>
        <p:nvPicPr>
          <p:cNvPr id="23" name="图片 22"/>
          <p:cNvPicPr>
            <a:picLocks noChangeAspect="1"/>
          </p:cNvPicPr>
          <p:nvPr/>
        </p:nvPicPr>
        <p:blipFill rotWithShape="1">
          <a:blip r:embed="rId6">
            <a:clrChange>
              <a:clrFrom>
                <a:srgbClr val="FFFFFF"/>
              </a:clrFrom>
              <a:clrTo>
                <a:srgbClr val="FFFFFF">
                  <a:alpha val="0"/>
                </a:srgbClr>
              </a:clrTo>
            </a:clrChange>
          </a:blip>
          <a:srcRect t="1" b="20234"/>
          <a:stretch>
            <a:fillRect/>
          </a:stretch>
        </p:blipFill>
        <p:spPr bwMode="auto">
          <a:xfrm>
            <a:off x="1081671" y="4470659"/>
            <a:ext cx="5340560" cy="396000"/>
          </a:xfrm>
          <a:prstGeom prst="rect">
            <a:avLst/>
          </a:prstGeom>
          <a:ln>
            <a:noFill/>
          </a:ln>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5056262"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Forward </a:t>
            </a:r>
            <a:r>
              <a:rPr lang="en-US" altLang="zh-CN" b="1" dirty="0">
                <a:solidFill>
                  <a:srgbClr val="28B5B2"/>
                </a:solidFill>
                <a:latin typeface="Calibri" panose="020F0502020204030204" pitchFamily="34" charset="0"/>
              </a:rPr>
              <a:t>spatial smoothing algorithm</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pic>
        <p:nvPicPr>
          <p:cNvPr id="13" name="图片 12" descr="https://img-blog.csdnimg.cn/20201030120335719.png?#pic_cente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4174" y="1763806"/>
            <a:ext cx="5039995" cy="3157855"/>
          </a:xfrm>
          <a:prstGeom prst="rect">
            <a:avLst/>
          </a:prstGeom>
          <a:noFill/>
          <a:ln>
            <a:noFill/>
          </a:ln>
        </p:spPr>
      </p:pic>
      <p:sp>
        <p:nvSpPr>
          <p:cNvPr id="17" name="矩形 16"/>
          <p:cNvSpPr/>
          <p:nvPr/>
        </p:nvSpPr>
        <p:spPr>
          <a:xfrm>
            <a:off x="466570" y="1562181"/>
            <a:ext cx="6096000" cy="5016758"/>
          </a:xfrm>
          <a:prstGeom prst="rect">
            <a:avLst/>
          </a:prstGeom>
        </p:spPr>
        <p:txBody>
          <a:bodyPr>
            <a:spAutoFit/>
          </a:bodyPr>
          <a:lstStyle/>
          <a:p>
            <a:r>
              <a:rPr lang="en-US" altLang="zh-CN" sz="2000" dirty="0"/>
              <a:t>among them</a:t>
            </a:r>
            <a:r>
              <a:rPr lang="en-US" altLang="zh-CN" sz="2000" dirty="0" smtClean="0"/>
              <a:t>,</a:t>
            </a:r>
            <a:endParaRPr lang="en-US" altLang="zh-CN" sz="2000" dirty="0" smtClean="0"/>
          </a:p>
          <a:p>
            <a:endParaRPr lang="en-US" altLang="zh-CN" sz="2000" dirty="0"/>
          </a:p>
          <a:p>
            <a:r>
              <a:rPr lang="en-US" altLang="zh-CN" sz="2000" dirty="0"/>
              <a:t>A1 is the flow matrix of the first sub-array, that is, the reference array.</a:t>
            </a:r>
            <a:endParaRPr lang="zh-CN" altLang="zh-CN" sz="2000" dirty="0"/>
          </a:p>
          <a:p>
            <a:r>
              <a:rPr lang="en-US" altLang="zh-CN" sz="2000" dirty="0"/>
              <a:t>Therefore, the covariance matrix after forward space smoothing can be obtained by averaging the covariance matrix of each sub-matrix.</a:t>
            </a:r>
            <a:endParaRPr lang="zh-CN" altLang="zh-CN" sz="2000" dirty="0"/>
          </a:p>
          <a:p>
            <a:endParaRPr lang="en-US" altLang="zh-CN" sz="2000" dirty="0" smtClean="0"/>
          </a:p>
          <a:p>
            <a:endParaRPr lang="en-US" altLang="zh-CN" sz="2000" dirty="0" smtClean="0"/>
          </a:p>
          <a:p>
            <a:r>
              <a:rPr lang="en-US" altLang="zh-CN" sz="2000" dirty="0"/>
              <a:t>Using forward spatial smoothing covariance matrix and MUSIC algorithm, the orientation of multiple coherent signals can be distinguished. It can be proved that this method can detect up to M/2 coherent signals.</a:t>
            </a:r>
            <a:endParaRPr lang="zh-CN" altLang="zh-CN" sz="2000" dirty="0"/>
          </a:p>
          <a:p>
            <a:endParaRPr lang="en-US" altLang="zh-CN" sz="2000" dirty="0"/>
          </a:p>
          <a:p>
            <a:endParaRPr lang="zh-CN" altLang="zh-CN" sz="2000" dirty="0"/>
          </a:p>
        </p:txBody>
      </p:sp>
      <p:pic>
        <p:nvPicPr>
          <p:cNvPr id="12" name="图片 11"/>
          <p:cNvPicPr>
            <a:picLocks noChangeAspect="1"/>
          </p:cNvPicPr>
          <p:nvPr/>
        </p:nvPicPr>
        <p:blipFill rotWithShape="1">
          <a:blip r:embed="rId5">
            <a:clrChange>
              <a:clrFrom>
                <a:srgbClr val="FFFFFF"/>
              </a:clrFrom>
              <a:clrTo>
                <a:srgbClr val="FFFFFF">
                  <a:alpha val="0"/>
                </a:srgbClr>
              </a:clrTo>
            </a:clrChange>
          </a:blip>
          <a:srcRect t="1" b="10638"/>
          <a:stretch>
            <a:fillRect/>
          </a:stretch>
        </p:blipFill>
        <p:spPr bwMode="auto">
          <a:xfrm>
            <a:off x="1225298" y="1838243"/>
            <a:ext cx="4213561" cy="396000"/>
          </a:xfrm>
          <a:prstGeom prst="rect">
            <a:avLst/>
          </a:prstGeom>
          <a:ln>
            <a:noFill/>
          </a:ln>
        </p:spPr>
      </p:pic>
      <p:pic>
        <p:nvPicPr>
          <p:cNvPr id="14" name="图片 13"/>
          <p:cNvPicPr>
            <a:picLocks noChangeAspect="1"/>
          </p:cNvPicPr>
          <p:nvPr/>
        </p:nvPicPr>
        <p:blipFill>
          <a:blip r:embed="rId6">
            <a:clrChange>
              <a:clrFrom>
                <a:srgbClr val="FFFFFF"/>
              </a:clrFrom>
              <a:clrTo>
                <a:srgbClr val="FFFFFF">
                  <a:alpha val="0"/>
                </a:srgbClr>
              </a:clrTo>
            </a:clrChange>
          </a:blip>
          <a:stretch>
            <a:fillRect/>
          </a:stretch>
        </p:blipFill>
        <p:spPr>
          <a:xfrm>
            <a:off x="2229762" y="3734208"/>
            <a:ext cx="1484800" cy="576000"/>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5056262"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Forward </a:t>
            </a:r>
            <a:r>
              <a:rPr lang="en-US" altLang="zh-CN" b="1" dirty="0">
                <a:solidFill>
                  <a:srgbClr val="28B5B2"/>
                </a:solidFill>
                <a:latin typeface="Calibri" panose="020F0502020204030204" pitchFamily="34" charset="0"/>
              </a:rPr>
              <a:t>spatial smoothing algorithm</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pic>
        <p:nvPicPr>
          <p:cNvPr id="7" name="图片 6"/>
          <p:cNvPicPr>
            <a:picLocks noChangeAspect="1"/>
          </p:cNvPicPr>
          <p:nvPr/>
        </p:nvPicPr>
        <p:blipFill>
          <a:blip r:embed="rId4">
            <a:clrChange>
              <a:clrFrom>
                <a:srgbClr val="F0F0F0"/>
              </a:clrFrom>
              <a:clrTo>
                <a:srgbClr val="F0F0F0">
                  <a:alpha val="0"/>
                </a:srgbClr>
              </a:clrTo>
            </a:clrChange>
          </a:blip>
          <a:stretch>
            <a:fillRect/>
          </a:stretch>
        </p:blipFill>
        <p:spPr>
          <a:xfrm>
            <a:off x="5821617" y="1422927"/>
            <a:ext cx="5853724" cy="3730964"/>
          </a:xfrm>
          <a:prstGeom prst="rect">
            <a:avLst/>
          </a:prstGeom>
        </p:spPr>
      </p:pic>
      <p:sp>
        <p:nvSpPr>
          <p:cNvPr id="2" name="矩形 1"/>
          <p:cNvSpPr/>
          <p:nvPr/>
        </p:nvSpPr>
        <p:spPr>
          <a:xfrm>
            <a:off x="763792" y="1707935"/>
            <a:ext cx="4722608" cy="2554545"/>
          </a:xfrm>
          <a:prstGeom prst="rect">
            <a:avLst/>
          </a:prstGeom>
        </p:spPr>
        <p:txBody>
          <a:bodyPr wrap="square">
            <a:spAutoFit/>
          </a:bodyPr>
          <a:lstStyle/>
          <a:p>
            <a:r>
              <a:rPr lang="en-US" altLang="zh-CN" sz="2000" dirty="0"/>
              <a:t>It can be seen that when the 6 incident signals are uniformly coherent, the MUSIC algorithm based on forward smoothing can better estimate the DOA, but there are still estimation accuracy problems, such as the signal with a true incident angle of 75° The bearing is estimated to be 74.2°.</a:t>
            </a:r>
            <a:endParaRPr lang="zh-CN" altLang="zh-CN" sz="2000" b="1" dirty="0"/>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5056262"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Backward </a:t>
            </a:r>
            <a:r>
              <a:rPr lang="en-US" altLang="zh-CN" b="1" dirty="0">
                <a:solidFill>
                  <a:srgbClr val="28B5B2"/>
                </a:solidFill>
                <a:latin typeface="Calibri" panose="020F0502020204030204" pitchFamily="34" charset="0"/>
              </a:rPr>
              <a:t>spatial smoothing algorithm</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pic>
        <p:nvPicPr>
          <p:cNvPr id="7" name="图片 6" descr="https://img-blog.csdnimg.cn/20201030120657822.png?#pic_cente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2963" y="1848166"/>
            <a:ext cx="5039995" cy="3161665"/>
          </a:xfrm>
          <a:prstGeom prst="rect">
            <a:avLst/>
          </a:prstGeom>
          <a:noFill/>
          <a:ln>
            <a:noFill/>
          </a:ln>
        </p:spPr>
      </p:pic>
      <mc:AlternateContent xmlns:mc="http://schemas.openxmlformats.org/markup-compatibility/2006">
        <mc:Choice xmlns:a14="http://schemas.microsoft.com/office/drawing/2010/main" Requires="a14">
          <p:sp>
            <p:nvSpPr>
              <p:cNvPr id="2" name="矩形 1"/>
              <p:cNvSpPr/>
              <p:nvPr/>
            </p:nvSpPr>
            <p:spPr>
              <a:xfrm>
                <a:off x="466570" y="1453393"/>
                <a:ext cx="6096000" cy="3951210"/>
              </a:xfrm>
              <a:prstGeom prst="rect">
                <a:avLst/>
              </a:prstGeom>
            </p:spPr>
            <p:txBody>
              <a:bodyPr>
                <a:spAutoFit/>
              </a:bodyPr>
              <a:lstStyle/>
              <a:p>
                <a:r>
                  <a:rPr lang="en-US" altLang="zh-CN" sz="2000" dirty="0"/>
                  <a:t>Backward spatial smoothing is more accurately conjugate backward spatial smoothing, which is to smooth the covariance matrix of the conjugate received data of the backward sub-array. Define the first conjugate backward subarray {M,M−1,...,M−p+1} to be composed, and the second subarray to be composed of {M−1,M−2,...,M−p}, in turn The number of sub-arrays is L=M−p+1.</a:t>
                </a:r>
                <a:endParaRPr lang="zh-CN" altLang="zh-CN" sz="2000" dirty="0"/>
              </a:p>
              <a:p>
                <a:r>
                  <a:rPr lang="en-US" altLang="zh-CN" sz="2000" dirty="0"/>
                  <a:t>It is easy to know the relationship between the conjugate backward spatial smoothing covariance matrix</a:t>
                </a:r>
                <a14:m>
                  <m:oMath xmlns:m="http://schemas.openxmlformats.org/officeDocument/2006/math">
                    <m:acc>
                      <m:accPr>
                        <m:chr m:val="̃"/>
                        <m:ctrlPr>
                          <a:rPr lang="zh-CN" altLang="zh-CN" sz="2000" i="1"/>
                        </m:ctrlPr>
                      </m:accPr>
                      <m:e>
                        <m:sSup>
                          <m:sSupPr>
                            <m:ctrlPr>
                              <a:rPr lang="zh-CN" altLang="zh-CN" sz="2000" i="1"/>
                            </m:ctrlPr>
                          </m:sSupPr>
                          <m:e>
                            <m:r>
                              <a:rPr lang="en-US" altLang="zh-CN" sz="2000" i="1">
                                <a:latin typeface="Cambria Math" panose="02040503050406030204" charset="0"/>
                              </a:rPr>
                              <m:t>𝑅</m:t>
                            </m:r>
                          </m:e>
                          <m:sup>
                            <m:r>
                              <a:rPr lang="en-US" altLang="zh-CN" sz="2000" i="1">
                                <a:latin typeface="Cambria Math" panose="02040503050406030204" charset="0"/>
                              </a:rPr>
                              <m:t>𝑏</m:t>
                            </m:r>
                          </m:sup>
                        </m:sSup>
                      </m:e>
                    </m:acc>
                  </m:oMath>
                </a14:m>
                <a:r>
                  <a:rPr lang="en-US" altLang="zh-CN" sz="2000" dirty="0"/>
                  <a:t> and the forward spatial smoothing covariance matrix </a:t>
                </a:r>
                <a14:m>
                  <m:oMath xmlns:m="http://schemas.openxmlformats.org/officeDocument/2006/math">
                    <m:acc>
                      <m:accPr>
                        <m:chr m:val="̃"/>
                        <m:ctrlPr>
                          <a:rPr lang="zh-CN" altLang="zh-CN" sz="2000" i="1"/>
                        </m:ctrlPr>
                      </m:accPr>
                      <m:e>
                        <m:sSup>
                          <m:sSupPr>
                            <m:ctrlPr>
                              <a:rPr lang="zh-CN" altLang="zh-CN" sz="2000" i="1"/>
                            </m:ctrlPr>
                          </m:sSupPr>
                          <m:e>
                            <m:r>
                              <a:rPr lang="en-US" altLang="zh-CN" sz="2000" i="1">
                                <a:latin typeface="Cambria Math" panose="02040503050406030204" charset="0"/>
                              </a:rPr>
                              <m:t>𝑅</m:t>
                            </m:r>
                          </m:e>
                          <m:sup>
                            <m:r>
                              <a:rPr lang="en-US" altLang="zh-CN" sz="2000" i="1">
                                <a:latin typeface="Cambria Math" panose="02040503050406030204" charset="0"/>
                              </a:rPr>
                              <m:t>𝑓</m:t>
                            </m:r>
                          </m:sup>
                        </m:sSup>
                      </m:e>
                    </m:acc>
                  </m:oMath>
                </a14:m>
                <a:r>
                  <a:rPr lang="en-US" altLang="zh-CN" sz="2000" dirty="0"/>
                  <a:t>:</a:t>
                </a:r>
                <a:endParaRPr lang="zh-CN" altLang="zh-CN" sz="2000" dirty="0"/>
              </a:p>
            </p:txBody>
          </p:sp>
        </mc:Choice>
        <mc:Fallback>
          <p:sp>
            <p:nvSpPr>
              <p:cNvPr id="2" name="矩形 1"/>
              <p:cNvSpPr>
                <a:spLocks noRot="1" noChangeAspect="1" noMove="1" noResize="1" noEditPoints="1" noAdjustHandles="1" noChangeArrowheads="1" noChangeShapeType="1" noTextEdit="1"/>
              </p:cNvSpPr>
              <p:nvPr/>
            </p:nvSpPr>
            <p:spPr>
              <a:xfrm>
                <a:off x="466570" y="1453393"/>
                <a:ext cx="6096000" cy="3951210"/>
              </a:xfrm>
              <a:prstGeom prst="rect">
                <a:avLst/>
              </a:prstGeom>
              <a:blipFill rotWithShape="1">
                <a:blip r:embed="rId5"/>
                <a:stretch>
                  <a:fillRect l="-8" t="-13" r="8" b="3"/>
                </a:stretch>
              </a:blipFill>
            </p:spPr>
            <p:txBody>
              <a:bodyPr/>
              <a:lstStyle/>
              <a:p>
                <a:r>
                  <a:rPr lang="zh-CN" altLang="en-US">
                    <a:noFill/>
                  </a:rPr>
                  <a:t> </a:t>
                </a:r>
              </a:p>
            </p:txBody>
          </p:sp>
        </mc:Fallback>
      </mc:AlternateContent>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5056262"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Backward </a:t>
            </a:r>
            <a:r>
              <a:rPr lang="en-US" altLang="zh-CN" b="1" dirty="0">
                <a:solidFill>
                  <a:srgbClr val="28B5B2"/>
                </a:solidFill>
                <a:latin typeface="Calibri" panose="020F0502020204030204" pitchFamily="34" charset="0"/>
              </a:rPr>
              <a:t>spatial smoothing algorithm</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pic>
        <p:nvPicPr>
          <p:cNvPr id="7" name="图片 6" descr="https://img-blog.csdnimg.cn/20201030120657822.png?#pic_cente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2963" y="1848166"/>
            <a:ext cx="5039995" cy="3161665"/>
          </a:xfrm>
          <a:prstGeom prst="rect">
            <a:avLst/>
          </a:prstGeom>
          <a:noFill/>
          <a:ln>
            <a:noFill/>
          </a:ln>
        </p:spPr>
      </p:pic>
      <p:sp>
        <p:nvSpPr>
          <p:cNvPr id="2" name="矩形 1"/>
          <p:cNvSpPr/>
          <p:nvPr/>
        </p:nvSpPr>
        <p:spPr>
          <a:xfrm>
            <a:off x="466570" y="1453393"/>
            <a:ext cx="6096000" cy="1323439"/>
          </a:xfrm>
          <a:prstGeom prst="rect">
            <a:avLst/>
          </a:prstGeom>
        </p:spPr>
        <p:txBody>
          <a:bodyPr>
            <a:spAutoFit/>
          </a:bodyPr>
          <a:lstStyle/>
          <a:p>
            <a:endParaRPr lang="en-US" altLang="zh-CN" sz="2000" dirty="0" smtClean="0"/>
          </a:p>
          <a:p>
            <a:endParaRPr lang="en-US" altLang="zh-CN" sz="2000" dirty="0"/>
          </a:p>
          <a:p>
            <a:endParaRPr lang="en-US" altLang="zh-CN" sz="2000" dirty="0" smtClean="0"/>
          </a:p>
          <a:p>
            <a:endParaRPr lang="zh-CN" altLang="zh-CN" sz="2000" dirty="0"/>
          </a:p>
        </p:txBody>
      </p:sp>
      <p:pic>
        <p:nvPicPr>
          <p:cNvPr id="9" name="图片 8"/>
          <p:cNvPicPr>
            <a:picLocks noChangeAspect="1"/>
          </p:cNvPicPr>
          <p:nvPr/>
        </p:nvPicPr>
        <p:blipFill rotWithShape="1">
          <a:blip r:embed="rId5">
            <a:clrChange>
              <a:clrFrom>
                <a:srgbClr val="FFFFFF"/>
              </a:clrFrom>
              <a:clrTo>
                <a:srgbClr val="FFFFFF">
                  <a:alpha val="0"/>
                </a:srgbClr>
              </a:clrTo>
            </a:clrChange>
          </a:blip>
          <a:srcRect b="27509"/>
          <a:stretch>
            <a:fillRect/>
          </a:stretch>
        </p:blipFill>
        <p:spPr bwMode="auto">
          <a:xfrm>
            <a:off x="1849103" y="1506446"/>
            <a:ext cx="2332561" cy="396000"/>
          </a:xfrm>
          <a:prstGeom prst="rect">
            <a:avLst/>
          </a:prstGeom>
          <a:ln>
            <a:noFill/>
          </a:ln>
        </p:spPr>
      </p:pic>
      <p:sp>
        <p:nvSpPr>
          <p:cNvPr id="4" name="矩形 3"/>
          <p:cNvSpPr/>
          <p:nvPr/>
        </p:nvSpPr>
        <p:spPr>
          <a:xfrm>
            <a:off x="599347" y="1961224"/>
            <a:ext cx="5706450" cy="1631216"/>
          </a:xfrm>
          <a:prstGeom prst="rect">
            <a:avLst/>
          </a:prstGeom>
        </p:spPr>
        <p:txBody>
          <a:bodyPr wrap="square">
            <a:spAutoFit/>
          </a:bodyPr>
          <a:lstStyle/>
          <a:p>
            <a:r>
              <a:rPr lang="en-US" altLang="zh-CN" sz="2000" dirty="0"/>
              <a:t>Using backward spatial smoothing covariance matrix and MUSIC algorithm can also distinguish the orientation of multiple coherent signals. It can be proved that the method can detect M/2 coherent signals at most.</a:t>
            </a:r>
            <a:endParaRPr lang="zh-CN" altLang="zh-CN" sz="2000" dirty="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5056262"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Forward </a:t>
            </a:r>
            <a:r>
              <a:rPr lang="en-US" altLang="zh-CN" b="1" dirty="0">
                <a:solidFill>
                  <a:srgbClr val="28B5B2"/>
                </a:solidFill>
                <a:latin typeface="Calibri" panose="020F0502020204030204" pitchFamily="34" charset="0"/>
              </a:rPr>
              <a:t>spatial smoothing algorithm</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pic>
        <p:nvPicPr>
          <p:cNvPr id="7" name="图片 6"/>
          <p:cNvPicPr>
            <a:picLocks noChangeAspect="1"/>
          </p:cNvPicPr>
          <p:nvPr/>
        </p:nvPicPr>
        <p:blipFill>
          <a:blip r:embed="rId4">
            <a:clrChange>
              <a:clrFrom>
                <a:srgbClr val="F0F0F0"/>
              </a:clrFrom>
              <a:clrTo>
                <a:srgbClr val="F0F0F0">
                  <a:alpha val="0"/>
                </a:srgbClr>
              </a:clrTo>
            </a:clrChange>
          </a:blip>
          <a:stretch>
            <a:fillRect/>
          </a:stretch>
        </p:blipFill>
        <p:spPr>
          <a:xfrm>
            <a:off x="5727879" y="1565430"/>
            <a:ext cx="6146290" cy="3917435"/>
          </a:xfrm>
          <a:prstGeom prst="rect">
            <a:avLst/>
          </a:prstGeom>
        </p:spPr>
      </p:pic>
      <p:sp>
        <p:nvSpPr>
          <p:cNvPr id="2" name="矩形 1"/>
          <p:cNvSpPr/>
          <p:nvPr/>
        </p:nvSpPr>
        <p:spPr>
          <a:xfrm>
            <a:off x="462612" y="1688806"/>
            <a:ext cx="4841512" cy="1631216"/>
          </a:xfrm>
          <a:prstGeom prst="rect">
            <a:avLst/>
          </a:prstGeom>
        </p:spPr>
        <p:txBody>
          <a:bodyPr wrap="square">
            <a:spAutoFit/>
          </a:bodyPr>
          <a:lstStyle/>
          <a:p>
            <a:r>
              <a:rPr lang="en-US" altLang="zh-CN" sz="2000" dirty="0"/>
              <a:t>It can be seen that when the six incident signals are uniformly coherent, the MUSIC algorithm based on backward spatial smoothing can better estimate its DOA, and the estimation accuracy is higher.</a:t>
            </a:r>
            <a:endParaRPr lang="zh-CN" altLang="zh-CN" sz="2000"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8" y="880221"/>
            <a:ext cx="8711439"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ESPRIT(Estimating Signal Parameters Via Rotational Invariance Techniques)</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mc:AlternateContent xmlns:mc="http://schemas.openxmlformats.org/markup-compatibility/2006">
        <mc:Choice xmlns:a14="http://schemas.microsoft.com/office/drawing/2010/main" Requires="a14">
          <p:sp>
            <p:nvSpPr>
              <p:cNvPr id="2" name="矩形 1"/>
              <p:cNvSpPr/>
              <p:nvPr/>
            </p:nvSpPr>
            <p:spPr>
              <a:xfrm>
                <a:off x="803948" y="1566737"/>
                <a:ext cx="10631990" cy="3785652"/>
              </a:xfrm>
              <a:prstGeom prst="rect">
                <a:avLst/>
              </a:prstGeom>
            </p:spPr>
            <p:txBody>
              <a:bodyPr wrap="square">
                <a:spAutoFit/>
              </a:bodyPr>
              <a:lstStyle/>
              <a:p>
                <a:r>
                  <a:rPr lang="en-US" altLang="zh-CN" sz="2000" dirty="0"/>
                  <a:t>The received signal is subjected to spatial Fourier transform (the difference between spatial Fourier transform and discrete-time Fourier transform is that the sum of the spatial Fourier transform is the space position m of the array element, while the time-domain Fourier transform is calculated The sum variable is discrete time n), and then the square of the modulus is taken to obtain the spatial spectrum, and the arrival direction of the signal is estimated (the phase φ corresponding to the maximum value of the spatial spectrum, and then according to the definition φ=2π</a:t>
                </a:r>
                <a:r>
                  <a:rPr lang="en-US" altLang="zh-CN" sz="2000" dirty="0" err="1"/>
                  <a:t>dsinθ</a:t>
                </a:r>
                <a:r>
                  <a:rPr lang="en-US" altLang="zh-CN" sz="2000" dirty="0"/>
                  <a:t>/λ, calculate θ).</a:t>
                </a:r>
                <a:endParaRPr lang="zh-CN" altLang="zh-CN" sz="2000" dirty="0"/>
              </a:p>
              <a:p>
                <a:r>
                  <a:rPr lang="en-US" altLang="zh-CN" sz="2000" dirty="0"/>
                  <a:t>Step 1</a:t>
                </a:r>
                <a:endParaRPr lang="zh-CN" altLang="zh-CN" sz="2000" dirty="0"/>
              </a:p>
              <a:p>
                <a:r>
                  <a:rPr lang="en-US" altLang="zh-CN" sz="2000" dirty="0"/>
                  <a:t>Calculate autocorrelation </a:t>
                </a:r>
                <a14:m>
                  <m:oMath xmlns:m="http://schemas.openxmlformats.org/officeDocument/2006/math">
                    <m:r>
                      <a:rPr lang="en-US" altLang="zh-CN" sz="2000" b="1" i="1">
                        <a:latin typeface="Cambria Math" panose="02040503050406030204" charset="0"/>
                      </a:rPr>
                      <m:t>𝑹</m:t>
                    </m:r>
                  </m:oMath>
                </a14:m>
                <a:r>
                  <a:rPr lang="en-US" altLang="zh-CN" sz="2000" dirty="0"/>
                  <a:t>, apply eigenvalues decomposition to obtain eigenvectors </a:t>
                </a:r>
                <a14:m>
                  <m:oMath xmlns:m="http://schemas.openxmlformats.org/officeDocument/2006/math">
                    <m:r>
                      <a:rPr lang="en-US" altLang="zh-CN" sz="2000" b="1" i="1">
                        <a:latin typeface="Cambria Math" panose="02040503050406030204" charset="0"/>
                      </a:rPr>
                      <m:t>𝑺</m:t>
                    </m:r>
                  </m:oMath>
                </a14:m>
                <a:endParaRPr lang="zh-CN" altLang="zh-CN" sz="2000" dirty="0"/>
              </a:p>
              <a:p>
                <a14:m>
                  <m:oMathPara xmlns:m="http://schemas.openxmlformats.org/officeDocument/2006/math">
                    <m:oMathParaPr>
                      <m:jc m:val="centerGroup"/>
                    </m:oMathParaPr>
                    <m:oMath xmlns:m="http://schemas.openxmlformats.org/officeDocument/2006/math">
                      <m:d>
                        <m:dPr>
                          <m:begChr m:val="["/>
                          <m:endChr m:val="]"/>
                          <m:ctrlPr>
                            <a:rPr lang="zh-CN" altLang="zh-CN" sz="2000" i="1"/>
                          </m:ctrlPr>
                        </m:dPr>
                        <m:e>
                          <m:r>
                            <a:rPr lang="en-US" altLang="zh-CN" sz="2000" b="1" i="1">
                              <a:latin typeface="Cambria Math" panose="02040503050406030204" charset="0"/>
                            </a:rPr>
                            <m:t>𝑺</m:t>
                          </m:r>
                          <m:r>
                            <a:rPr lang="en-US" altLang="zh-CN" sz="2000" i="1">
                              <a:latin typeface="Cambria Math" panose="02040503050406030204" charset="0"/>
                            </a:rPr>
                            <m:t>,</m:t>
                          </m:r>
                          <m:r>
                            <a:rPr lang="en-US" altLang="zh-CN" sz="2000" b="1" i="1">
                              <a:latin typeface="Cambria Math" panose="02040503050406030204" charset="0"/>
                            </a:rPr>
                            <m:t>𝑫</m:t>
                          </m:r>
                        </m:e>
                      </m:d>
                      <m:r>
                        <a:rPr lang="en-US" altLang="zh-CN" sz="2000" i="1">
                          <a:latin typeface="Cambria Math" panose="02040503050406030204" charset="0"/>
                        </a:rPr>
                        <m:t>=</m:t>
                      </m:r>
                      <m:r>
                        <a:rPr lang="en-US" altLang="zh-CN" sz="2000" i="1">
                          <a:latin typeface="Cambria Math" panose="02040503050406030204" charset="0"/>
                        </a:rPr>
                        <m:t>𝑒𝑖𝑔</m:t>
                      </m:r>
                      <m:d>
                        <m:dPr>
                          <m:ctrlPr>
                            <a:rPr lang="zh-CN" altLang="zh-CN" sz="2000" i="1"/>
                          </m:ctrlPr>
                        </m:dPr>
                        <m:e>
                          <m:r>
                            <a:rPr lang="en-US" altLang="zh-CN" sz="2000" b="1" i="1">
                              <a:latin typeface="Cambria Math" panose="02040503050406030204" charset="0"/>
                            </a:rPr>
                            <m:t>𝑹</m:t>
                          </m:r>
                        </m:e>
                      </m:d>
                      <m:r>
                        <a:rPr lang="en-US" altLang="zh-CN" sz="2000" i="1">
                          <a:latin typeface="Cambria Math" panose="02040503050406030204" charset="0"/>
                        </a:rPr>
                        <m:t>  (</m:t>
                      </m:r>
                      <m:r>
                        <a:rPr lang="en-US" altLang="zh-CN" sz="2000" i="1">
                          <a:latin typeface="Cambria Math" panose="02040503050406030204" charset="0"/>
                        </a:rPr>
                        <m:t>29</m:t>
                      </m:r>
                      <m:r>
                        <a:rPr lang="en-US" altLang="zh-CN" sz="2000" i="1">
                          <a:latin typeface="Cambria Math" panose="02040503050406030204" charset="0"/>
                        </a:rPr>
                        <m:t>)</m:t>
                      </m:r>
                    </m:oMath>
                  </m:oMathPara>
                </a14:m>
                <a:endParaRPr lang="zh-CN" altLang="zh-CN" sz="2000" dirty="0"/>
              </a:p>
              <a:p>
                <a:r>
                  <a:rPr lang="en-US" altLang="zh-CN" sz="2000" b="1" i="1" dirty="0"/>
                  <a:t>[V,D] = </a:t>
                </a:r>
                <a:r>
                  <a:rPr lang="en-US" altLang="zh-CN" sz="2000" b="1" i="1" dirty="0" err="1"/>
                  <a:t>eig</a:t>
                </a:r>
                <a:r>
                  <a:rPr lang="en-US" altLang="zh-CN" sz="2000" b="1" i="1" dirty="0"/>
                  <a:t>(A) produces a diagonal matrix D of eigenvalues and a full matrix V whose columns are the corresponding eigenvectors so that A*V = V*D.</a:t>
                </a:r>
                <a:endParaRPr lang="zh-CN" altLang="zh-CN" sz="2000" dirty="0"/>
              </a:p>
            </p:txBody>
          </p:sp>
        </mc:Choice>
        <mc:Fallback>
          <p:sp>
            <p:nvSpPr>
              <p:cNvPr id="2" name="矩形 1"/>
              <p:cNvSpPr>
                <a:spLocks noRot="1" noChangeAspect="1" noMove="1" noResize="1" noEditPoints="1" noAdjustHandles="1" noChangeArrowheads="1" noChangeShapeType="1" noTextEdit="1"/>
              </p:cNvSpPr>
              <p:nvPr/>
            </p:nvSpPr>
            <p:spPr>
              <a:xfrm>
                <a:off x="803948" y="1566737"/>
                <a:ext cx="10631990" cy="3785652"/>
              </a:xfrm>
              <a:prstGeom prst="rect">
                <a:avLst/>
              </a:prstGeom>
              <a:blipFill rotWithShape="1">
                <a:blip r:embed="rId4"/>
                <a:stretch>
                  <a:fillRect t="-5" r="2" b="16"/>
                </a:stretch>
              </a:blipFill>
            </p:spPr>
            <p:txBody>
              <a:bodyPr/>
              <a:lstStyle/>
              <a:p>
                <a:r>
                  <a:rPr lang="zh-CN" altLang="en-US">
                    <a:noFill/>
                  </a:rPr>
                  <a:t> </a:t>
                </a:r>
              </a:p>
            </p:txBody>
          </p:sp>
        </mc:Fallback>
      </mc:AlternateContent>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8" y="880221"/>
            <a:ext cx="8711439"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ESPRIT(Estimating Signal Parameters Via Rotational Invariance Techniques)</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mc:AlternateContent xmlns:mc="http://schemas.openxmlformats.org/markup-compatibility/2006">
        <mc:Choice xmlns:a14="http://schemas.microsoft.com/office/drawing/2010/main" Requires="a14">
          <p:sp>
            <p:nvSpPr>
              <p:cNvPr id="4" name="矩形 3"/>
              <p:cNvSpPr/>
              <p:nvPr/>
            </p:nvSpPr>
            <p:spPr>
              <a:xfrm>
                <a:off x="1021278" y="1574882"/>
                <a:ext cx="10295906" cy="4827219"/>
              </a:xfrm>
              <a:prstGeom prst="rect">
                <a:avLst/>
              </a:prstGeom>
            </p:spPr>
            <p:txBody>
              <a:bodyPr wrap="square">
                <a:spAutoFit/>
              </a:bodyPr>
              <a:lstStyle/>
              <a:p>
                <a:r>
                  <a:rPr lang="en-US" altLang="zh-CN" sz="2000" dirty="0" smtClean="0"/>
                  <a:t>Step 2</a:t>
                </a:r>
                <a:endParaRPr lang="zh-CN" altLang="zh-CN" sz="2000" dirty="0"/>
              </a:p>
              <a:p>
                <a:r>
                  <a:rPr lang="en-US" altLang="zh-CN" sz="2000" dirty="0"/>
                  <a:t>Construct matrix </a:t>
                </a:r>
                <a14:m>
                  <m:oMath xmlns:m="http://schemas.openxmlformats.org/officeDocument/2006/math">
                    <m:sSub>
                      <m:sSubPr>
                        <m:ctrlPr>
                          <a:rPr lang="zh-CN" altLang="zh-CN" sz="2000" b="1" i="1"/>
                        </m:ctrlPr>
                      </m:sSubPr>
                      <m:e>
                        <m:r>
                          <a:rPr lang="en-US" altLang="zh-CN" sz="2000" b="1" i="1">
                            <a:latin typeface="Cambria Math" panose="02040503050406030204" charset="0"/>
                          </a:rPr>
                          <m:t>𝑺</m:t>
                        </m:r>
                      </m:e>
                      <m:sub>
                        <m:r>
                          <a:rPr lang="en-US" altLang="zh-CN" sz="2000" b="1" i="1">
                            <a:latin typeface="Cambria Math" panose="02040503050406030204" charset="0"/>
                          </a:rPr>
                          <m:t>𝟏</m:t>
                        </m:r>
                      </m:sub>
                    </m:sSub>
                  </m:oMath>
                </a14:m>
                <a:r>
                  <a:rPr lang="en-US" altLang="zh-CN" sz="2000" dirty="0"/>
                  <a:t> and </a:t>
                </a:r>
                <a14:m>
                  <m:oMath xmlns:m="http://schemas.openxmlformats.org/officeDocument/2006/math">
                    <m:sSub>
                      <m:sSubPr>
                        <m:ctrlPr>
                          <a:rPr lang="zh-CN" altLang="zh-CN" sz="2000" b="1" i="1"/>
                        </m:ctrlPr>
                      </m:sSubPr>
                      <m:e>
                        <m:r>
                          <a:rPr lang="en-US" altLang="zh-CN" sz="2000" b="1" i="1">
                            <a:latin typeface="Cambria Math" panose="02040503050406030204" charset="0"/>
                          </a:rPr>
                          <m:t>𝑺</m:t>
                        </m:r>
                      </m:e>
                      <m:sub>
                        <m:r>
                          <a:rPr lang="en-US" altLang="zh-CN" sz="2000" b="1" i="1">
                            <a:latin typeface="Cambria Math" panose="02040503050406030204" charset="0"/>
                          </a:rPr>
                          <m:t>𝟐</m:t>
                        </m:r>
                      </m:sub>
                    </m:sSub>
                  </m:oMath>
                </a14:m>
                <a:r>
                  <a:rPr lang="en-US" altLang="zh-CN" sz="2000" dirty="0"/>
                  <a:t>, they are the first M-1 columns and last M-1 columns of </a:t>
                </a:r>
                <a14:m>
                  <m:oMath xmlns:m="http://schemas.openxmlformats.org/officeDocument/2006/math">
                    <m:r>
                      <a:rPr lang="en-US" altLang="zh-CN" sz="2000" b="1" i="1">
                        <a:latin typeface="Cambria Math" panose="02040503050406030204" charset="0"/>
                      </a:rPr>
                      <m:t>𝑺</m:t>
                    </m:r>
                  </m:oMath>
                </a14:m>
                <a:r>
                  <a:rPr lang="en-US" altLang="zh-CN" sz="2000" dirty="0"/>
                  <a:t> respectively.</a:t>
                </a:r>
                <a:endParaRPr lang="zh-CN" altLang="zh-CN" sz="2000" dirty="0"/>
              </a:p>
              <a:p>
                <a14:m>
                  <m:oMathPara xmlns:m="http://schemas.openxmlformats.org/officeDocument/2006/math">
                    <m:oMathParaPr>
                      <m:jc m:val="centerGroup"/>
                    </m:oMathParaPr>
                    <m:oMath xmlns:m="http://schemas.openxmlformats.org/officeDocument/2006/math">
                      <m:sSub>
                        <m:sSubPr>
                          <m:ctrlPr>
                            <a:rPr lang="zh-CN" altLang="zh-CN" sz="2000" i="1"/>
                          </m:ctrlPr>
                        </m:sSubPr>
                        <m:e>
                          <m:r>
                            <a:rPr lang="en-US" altLang="zh-CN" sz="2000" b="1" i="1">
                              <a:latin typeface="Cambria Math" panose="02040503050406030204" charset="0"/>
                            </a:rPr>
                            <m:t>𝑺</m:t>
                          </m:r>
                        </m:e>
                        <m:sub>
                          <m:r>
                            <a:rPr lang="en-US" altLang="zh-CN" sz="2000" i="1">
                              <a:latin typeface="Cambria Math" panose="02040503050406030204" charset="0"/>
                            </a:rPr>
                            <m:t>1</m:t>
                          </m:r>
                        </m:sub>
                      </m:sSub>
                      <m:r>
                        <a:rPr lang="en-US" altLang="zh-CN" sz="2000" i="1">
                          <a:latin typeface="Cambria Math" panose="02040503050406030204" charset="0"/>
                        </a:rPr>
                        <m:t>=</m:t>
                      </m:r>
                      <m:r>
                        <a:rPr lang="en-US" altLang="zh-CN" sz="2000" b="1" i="1">
                          <a:latin typeface="Cambria Math" panose="02040503050406030204" charset="0"/>
                        </a:rPr>
                        <m:t>𝑺</m:t>
                      </m:r>
                      <m:d>
                        <m:dPr>
                          <m:ctrlPr>
                            <a:rPr lang="zh-CN" altLang="zh-CN" sz="2000" b="1" i="1"/>
                          </m:ctrlPr>
                        </m:dPr>
                        <m:e>
                          <m:r>
                            <a:rPr lang="en-US" altLang="zh-CN" sz="2000" i="1">
                              <a:latin typeface="Cambria Math" panose="02040503050406030204" charset="0"/>
                            </a:rPr>
                            <m:t>1</m:t>
                          </m:r>
                          <m:r>
                            <a:rPr lang="en-US" altLang="zh-CN" sz="2000" i="1">
                              <a:latin typeface="Cambria Math" panose="02040503050406030204" charset="0"/>
                            </a:rPr>
                            <m:t>:</m:t>
                          </m:r>
                          <m:r>
                            <a:rPr lang="en-US" altLang="zh-CN" sz="2000" i="1">
                              <a:latin typeface="Cambria Math" panose="02040503050406030204" charset="0"/>
                            </a:rPr>
                            <m:t>𝑀</m:t>
                          </m:r>
                          <m:r>
                            <a:rPr lang="en-US" altLang="zh-CN" sz="2000" i="1">
                              <a:latin typeface="Cambria Math" panose="02040503050406030204" charset="0"/>
                            </a:rPr>
                            <m:t>−</m:t>
                          </m:r>
                          <m:r>
                            <a:rPr lang="en-US" altLang="zh-CN" sz="2000" i="1">
                              <a:latin typeface="Cambria Math" panose="02040503050406030204" charset="0"/>
                            </a:rPr>
                            <m:t>1</m:t>
                          </m:r>
                          <m:r>
                            <a:rPr lang="en-US" altLang="zh-CN" sz="2000" i="1">
                              <a:latin typeface="Cambria Math" panose="02040503050406030204" charset="0"/>
                            </a:rPr>
                            <m:t>,:</m:t>
                          </m:r>
                        </m:e>
                      </m:d>
                      <m:r>
                        <a:rPr lang="en-US" altLang="zh-CN" sz="2000" b="1" i="1">
                          <a:latin typeface="Cambria Math" panose="02040503050406030204" charset="0"/>
                        </a:rPr>
                        <m:t> </m:t>
                      </m:r>
                      <m:r>
                        <a:rPr lang="en-US" altLang="zh-CN" sz="2000" i="1">
                          <a:latin typeface="Cambria Math" panose="02040503050406030204" charset="0"/>
                        </a:rPr>
                        <m:t>𝑎𝑛𝑑</m:t>
                      </m:r>
                      <m:r>
                        <a:rPr lang="en-US" altLang="zh-CN" sz="2000" i="1">
                          <a:latin typeface="Cambria Math" panose="02040503050406030204" charset="0"/>
                        </a:rPr>
                        <m:t> </m:t>
                      </m:r>
                      <m:sSub>
                        <m:sSubPr>
                          <m:ctrlPr>
                            <a:rPr lang="zh-CN" altLang="zh-CN" sz="2000" i="1"/>
                          </m:ctrlPr>
                        </m:sSubPr>
                        <m:e>
                          <m:r>
                            <a:rPr lang="en-US" altLang="zh-CN" sz="2000" b="1" i="1">
                              <a:latin typeface="Cambria Math" panose="02040503050406030204" charset="0"/>
                            </a:rPr>
                            <m:t>𝑺</m:t>
                          </m:r>
                        </m:e>
                        <m:sub>
                          <m:r>
                            <a:rPr lang="en-US" altLang="zh-CN" sz="2000" i="1">
                              <a:latin typeface="Cambria Math" panose="02040503050406030204" charset="0"/>
                            </a:rPr>
                            <m:t>2</m:t>
                          </m:r>
                        </m:sub>
                      </m:sSub>
                      <m:r>
                        <a:rPr lang="en-US" altLang="zh-CN" sz="2000" i="1">
                          <a:latin typeface="Cambria Math" panose="02040503050406030204" charset="0"/>
                        </a:rPr>
                        <m:t>=</m:t>
                      </m:r>
                      <m:r>
                        <a:rPr lang="en-US" altLang="zh-CN" sz="2000" b="1" i="1">
                          <a:latin typeface="Cambria Math" panose="02040503050406030204" charset="0"/>
                        </a:rPr>
                        <m:t>𝑺</m:t>
                      </m:r>
                      <m:d>
                        <m:dPr>
                          <m:ctrlPr>
                            <a:rPr lang="zh-CN" altLang="zh-CN" sz="2000" b="1" i="1"/>
                          </m:ctrlPr>
                        </m:dPr>
                        <m:e>
                          <m:r>
                            <a:rPr lang="en-US" altLang="zh-CN" sz="2000" i="1">
                              <a:latin typeface="Cambria Math" panose="02040503050406030204" charset="0"/>
                            </a:rPr>
                            <m:t>2</m:t>
                          </m:r>
                          <m:r>
                            <a:rPr lang="en-US" altLang="zh-CN" sz="2000" i="1">
                              <a:latin typeface="Cambria Math" panose="02040503050406030204" charset="0"/>
                            </a:rPr>
                            <m:t>:</m:t>
                          </m:r>
                          <m:r>
                            <a:rPr lang="en-US" altLang="zh-CN" sz="2000" i="1">
                              <a:latin typeface="Cambria Math" panose="02040503050406030204" charset="0"/>
                            </a:rPr>
                            <m:t>𝑀</m:t>
                          </m:r>
                          <m:r>
                            <a:rPr lang="en-US" altLang="zh-CN" sz="2000" i="1">
                              <a:latin typeface="Cambria Math" panose="02040503050406030204" charset="0"/>
                            </a:rPr>
                            <m:t>,:</m:t>
                          </m:r>
                        </m:e>
                      </m:d>
                      <m:r>
                        <a:rPr lang="en-US" altLang="zh-CN" sz="2000" b="1" i="1">
                          <a:latin typeface="Cambria Math" panose="02040503050406030204" charset="0"/>
                        </a:rPr>
                        <m:t>   </m:t>
                      </m:r>
                    </m:oMath>
                  </m:oMathPara>
                </a14:m>
                <a:endParaRPr lang="en-US" altLang="zh-CN" sz="2000" b="1" i="1" dirty="0" smtClean="0"/>
              </a:p>
              <a:p>
                <a14:m>
                  <m:oMath xmlns:m="http://schemas.openxmlformats.org/officeDocument/2006/math">
                    <m:r>
                      <a:rPr lang="en-US" altLang="zh-CN" sz="2000" b="1" i="1">
                        <a:latin typeface="Cambria Math" panose="02040503050406030204" charset="0"/>
                      </a:rPr>
                      <m:t> </m:t>
                    </m:r>
                  </m:oMath>
                </a14:m>
                <a:r>
                  <a:rPr lang="en-US" altLang="zh-CN" sz="2000" dirty="0" smtClean="0"/>
                  <a:t>Step </a:t>
                </a:r>
                <a:r>
                  <a:rPr lang="en-US" altLang="zh-CN" sz="2000" dirty="0"/>
                  <a:t>3</a:t>
                </a:r>
                <a:endParaRPr lang="zh-CN" altLang="zh-CN" sz="2000" dirty="0"/>
              </a:p>
              <a:p>
                <a:r>
                  <a:rPr lang="en-US" altLang="zh-CN" sz="2000" dirty="0"/>
                  <a:t>Calculate the eigenvalues of </a:t>
                </a:r>
                <a14:m>
                  <m:oMath xmlns:m="http://schemas.openxmlformats.org/officeDocument/2006/math">
                    <m:sSub>
                      <m:sSubPr>
                        <m:ctrlPr>
                          <a:rPr lang="zh-CN" altLang="zh-CN" sz="2000" b="1" i="1"/>
                        </m:ctrlPr>
                      </m:sSubPr>
                      <m:e>
                        <m:r>
                          <a:rPr lang="en-US" altLang="zh-CN" sz="2000" b="1" i="1">
                            <a:latin typeface="Cambria Math" panose="02040503050406030204" charset="0"/>
                          </a:rPr>
                          <m:t>𝑺</m:t>
                        </m:r>
                      </m:e>
                      <m:sub>
                        <m:r>
                          <a:rPr lang="en-US" altLang="zh-CN" sz="2000" b="1" i="1">
                            <a:latin typeface="Cambria Math" panose="02040503050406030204" charset="0"/>
                          </a:rPr>
                          <m:t>𝟏</m:t>
                        </m:r>
                      </m:sub>
                    </m:sSub>
                    <m:sSubSup>
                      <m:sSubSupPr>
                        <m:ctrlPr>
                          <a:rPr lang="zh-CN" altLang="zh-CN" sz="2000" b="1" i="1"/>
                        </m:ctrlPr>
                      </m:sSubSupPr>
                      <m:e>
                        <m:r>
                          <a:rPr lang="en-US" altLang="zh-CN" sz="2000" b="1" i="1">
                            <a:latin typeface="Cambria Math" panose="02040503050406030204" charset="0"/>
                          </a:rPr>
                          <m:t>𝑺</m:t>
                        </m:r>
                      </m:e>
                      <m:sub>
                        <m:r>
                          <a:rPr lang="en-US" altLang="zh-CN" sz="2000" b="1" i="1">
                            <a:latin typeface="Cambria Math" panose="02040503050406030204" charset="0"/>
                          </a:rPr>
                          <m:t>𝟐</m:t>
                        </m:r>
                      </m:sub>
                      <m:sup>
                        <m:r>
                          <a:rPr lang="en-US" altLang="zh-CN" sz="2000" b="1" i="1">
                            <a:latin typeface="Cambria Math" panose="02040503050406030204" charset="0"/>
                          </a:rPr>
                          <m:t>−</m:t>
                        </m:r>
                        <m:r>
                          <a:rPr lang="en-US" altLang="zh-CN" sz="2000" b="1" i="1">
                            <a:latin typeface="Cambria Math" panose="02040503050406030204" charset="0"/>
                          </a:rPr>
                          <m:t>𝟏</m:t>
                        </m:r>
                      </m:sup>
                    </m:sSubSup>
                  </m:oMath>
                </a14:m>
                <a:endParaRPr lang="zh-CN" altLang="zh-CN" sz="2000" dirty="0"/>
              </a:p>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rPr>
                        <m:t>[</m:t>
                      </m:r>
                      <m:sSub>
                        <m:sSubPr>
                          <m:ctrlPr>
                            <a:rPr lang="zh-CN" altLang="zh-CN" sz="2000" i="1"/>
                          </m:ctrlPr>
                        </m:sSubPr>
                        <m:e>
                          <m:r>
                            <a:rPr lang="en-US" altLang="zh-CN" sz="2000" b="1" i="1">
                              <a:latin typeface="Cambria Math" panose="02040503050406030204" charset="0"/>
                            </a:rPr>
                            <m:t>𝑼</m:t>
                          </m:r>
                        </m:e>
                        <m:sub>
                          <m:r>
                            <a:rPr lang="en-US" altLang="zh-CN" sz="2000" i="1">
                              <a:latin typeface="Cambria Math" panose="02040503050406030204" charset="0"/>
                            </a:rPr>
                            <m:t>𝑓𝑎𝑖</m:t>
                          </m:r>
                        </m:sub>
                      </m:sSub>
                      <m:r>
                        <a:rPr lang="en-US" altLang="zh-CN" sz="2000" i="1">
                          <a:latin typeface="Cambria Math" panose="02040503050406030204" charset="0"/>
                        </a:rPr>
                        <m:t>,</m:t>
                      </m:r>
                      <m:sSub>
                        <m:sSubPr>
                          <m:ctrlPr>
                            <a:rPr lang="zh-CN" altLang="zh-CN" sz="2000" i="1"/>
                          </m:ctrlPr>
                        </m:sSubPr>
                        <m:e>
                          <m:r>
                            <a:rPr lang="en-US" altLang="zh-CN" sz="2000" b="1" i="1">
                              <a:latin typeface="Cambria Math" panose="02040503050406030204" charset="0"/>
                            </a:rPr>
                            <m:t>𝑽</m:t>
                          </m:r>
                        </m:e>
                        <m:sub>
                          <m:r>
                            <a:rPr lang="en-US" altLang="zh-CN" sz="2000" i="1">
                              <a:latin typeface="Cambria Math" panose="02040503050406030204" charset="0"/>
                            </a:rPr>
                            <m:t>𝑓𝑎𝑖</m:t>
                          </m:r>
                        </m:sub>
                      </m:sSub>
                      <m:r>
                        <a:rPr lang="en-US" altLang="zh-CN" sz="2000" i="1">
                          <a:latin typeface="Cambria Math" panose="02040503050406030204" charset="0"/>
                        </a:rPr>
                        <m:t>]=</m:t>
                      </m:r>
                      <m:r>
                        <a:rPr lang="en-US" altLang="zh-CN" sz="2000" i="1">
                          <a:latin typeface="Cambria Math" panose="02040503050406030204" charset="0"/>
                        </a:rPr>
                        <m:t>𝑒𝑖𝑔</m:t>
                      </m:r>
                      <m:r>
                        <a:rPr lang="en-US" altLang="zh-CN" sz="2000" i="1">
                          <a:latin typeface="Cambria Math" panose="02040503050406030204" charset="0"/>
                        </a:rPr>
                        <m:t>(</m:t>
                      </m:r>
                      <m:sSub>
                        <m:sSubPr>
                          <m:ctrlPr>
                            <a:rPr lang="zh-CN" altLang="zh-CN" sz="2000" b="1" i="1"/>
                          </m:ctrlPr>
                        </m:sSubPr>
                        <m:e>
                          <m:r>
                            <a:rPr lang="en-US" altLang="zh-CN" sz="2000" b="1" i="1">
                              <a:latin typeface="Cambria Math" panose="02040503050406030204" charset="0"/>
                            </a:rPr>
                            <m:t>𝑺</m:t>
                          </m:r>
                        </m:e>
                        <m:sub>
                          <m:r>
                            <a:rPr lang="en-US" altLang="zh-CN" sz="2000" b="1" i="1">
                              <a:latin typeface="Cambria Math" panose="02040503050406030204" charset="0"/>
                            </a:rPr>
                            <m:t>𝟏</m:t>
                          </m:r>
                        </m:sub>
                      </m:sSub>
                      <m:sSubSup>
                        <m:sSubSupPr>
                          <m:ctrlPr>
                            <a:rPr lang="zh-CN" altLang="zh-CN" sz="2000" b="1" i="1"/>
                          </m:ctrlPr>
                        </m:sSubSupPr>
                        <m:e>
                          <m:r>
                            <a:rPr lang="en-US" altLang="zh-CN" sz="2000" b="1" i="1">
                              <a:latin typeface="Cambria Math" panose="02040503050406030204" charset="0"/>
                            </a:rPr>
                            <m:t>𝑺</m:t>
                          </m:r>
                        </m:e>
                        <m:sub>
                          <m:r>
                            <a:rPr lang="en-US" altLang="zh-CN" sz="2000" b="1" i="1">
                              <a:latin typeface="Cambria Math" panose="02040503050406030204" charset="0"/>
                            </a:rPr>
                            <m:t>𝟐</m:t>
                          </m:r>
                        </m:sub>
                        <m:sup>
                          <m:r>
                            <a:rPr lang="en-US" altLang="zh-CN" sz="2000" b="1" i="1">
                              <a:latin typeface="Cambria Math" panose="02040503050406030204" charset="0"/>
                            </a:rPr>
                            <m:t>−</m:t>
                          </m:r>
                          <m:r>
                            <a:rPr lang="en-US" altLang="zh-CN" sz="2000" b="1" i="1">
                              <a:latin typeface="Cambria Math" panose="02040503050406030204" charset="0"/>
                            </a:rPr>
                            <m:t>𝟏</m:t>
                          </m:r>
                        </m:sup>
                      </m:sSubSup>
                      <m:r>
                        <a:rPr lang="en-US" altLang="zh-CN" sz="2000" i="1">
                          <a:latin typeface="Cambria Math" panose="02040503050406030204" charset="0"/>
                        </a:rPr>
                        <m:t>)</m:t>
                      </m:r>
                    </m:oMath>
                  </m:oMathPara>
                </a14:m>
                <a:endParaRPr lang="zh-CN" altLang="zh-CN" sz="2000" dirty="0"/>
              </a:p>
              <a:p>
                <a:r>
                  <a:rPr lang="en-US" altLang="zh-CN" sz="2000" dirty="0"/>
                  <a:t> </a:t>
                </a:r>
                <a:endParaRPr lang="zh-CN" altLang="zh-CN" sz="2000" dirty="0"/>
              </a:p>
              <a:p>
                <a:r>
                  <a:rPr lang="en-US" altLang="zh-CN" sz="2000" dirty="0"/>
                  <a:t>Step 4</a:t>
                </a:r>
                <a:endParaRPr lang="zh-CN" altLang="zh-CN" sz="2000" dirty="0"/>
              </a:p>
              <a:p>
                <a:r>
                  <a:rPr lang="en-US" altLang="zh-CN" sz="2000" dirty="0"/>
                  <a:t>Calculate the </a:t>
                </a:r>
                <a14:m>
                  <m:oMath xmlns:m="http://schemas.openxmlformats.org/officeDocument/2006/math">
                    <m:r>
                      <a:rPr lang="en-US" altLang="zh-CN" sz="2000" i="1">
                        <a:latin typeface="Cambria Math" panose="02040503050406030204" charset="0"/>
                      </a:rPr>
                      <m:t>𝜃</m:t>
                    </m:r>
                  </m:oMath>
                </a14:m>
                <a:endParaRPr lang="zh-CN" altLang="zh-CN" sz="2000" dirty="0"/>
              </a:p>
              <a:p>
                <a:r>
                  <a:rPr lang="en-US" altLang="zh-CN" sz="2000" dirty="0"/>
                  <a:t> </a:t>
                </a:r>
                <a:endParaRPr lang="zh-CN" altLang="zh-CN" sz="2000" dirty="0"/>
              </a:p>
              <a:p>
                <a14:m>
                  <m:oMathPara xmlns:m="http://schemas.openxmlformats.org/officeDocument/2006/math">
                    <m:oMathParaPr>
                      <m:jc m:val="centerGroup"/>
                    </m:oMathParaPr>
                    <m:oMath xmlns:m="http://schemas.openxmlformats.org/officeDocument/2006/math">
                      <m:sSub>
                        <m:sSubPr>
                          <m:ctrlPr>
                            <a:rPr lang="zh-CN" altLang="zh-CN" sz="2000" i="1"/>
                          </m:ctrlPr>
                        </m:sSubPr>
                        <m:e>
                          <m:r>
                            <a:rPr lang="en-US" altLang="zh-CN" sz="2000" i="1">
                              <a:latin typeface="Cambria Math" panose="02040503050406030204" charset="0"/>
                            </a:rPr>
                            <m:t>𝜃</m:t>
                          </m:r>
                        </m:e>
                        <m:sub>
                          <m:r>
                            <a:rPr lang="en-US" altLang="zh-CN" sz="2000" i="1">
                              <a:latin typeface="Cambria Math" panose="02040503050406030204" charset="0"/>
                            </a:rPr>
                            <m:t>𝑖</m:t>
                          </m:r>
                        </m:sub>
                      </m:sSub>
                      <m:r>
                        <a:rPr lang="en-US" altLang="zh-CN" sz="2000" i="1">
                          <a:latin typeface="Cambria Math" panose="02040503050406030204" charset="0"/>
                        </a:rPr>
                        <m:t>=</m:t>
                      </m:r>
                      <m:f>
                        <m:fPr>
                          <m:ctrlPr>
                            <a:rPr lang="zh-CN" altLang="zh-CN" sz="2000" i="1"/>
                          </m:ctrlPr>
                        </m:fPr>
                        <m:num>
                          <m:r>
                            <a:rPr lang="en-US" altLang="zh-CN" sz="2000" i="1">
                              <a:latin typeface="Cambria Math" panose="02040503050406030204" charset="0"/>
                            </a:rPr>
                            <m:t>180</m:t>
                          </m:r>
                          <m:r>
                            <a:rPr lang="en-US" altLang="zh-CN" sz="2000" i="1">
                              <a:latin typeface="Cambria Math" panose="02040503050406030204" charset="0"/>
                            </a:rPr>
                            <m:t>×</m:t>
                          </m:r>
                          <m:func>
                            <m:funcPr>
                              <m:ctrlPr>
                                <a:rPr lang="zh-CN" altLang="zh-CN" sz="2000" i="1"/>
                              </m:ctrlPr>
                            </m:funcPr>
                            <m:fName>
                              <m:r>
                                <m:rPr>
                                  <m:sty m:val="p"/>
                                </m:rPr>
                                <a:rPr lang="en-US" altLang="zh-CN" sz="2000">
                                  <a:latin typeface="Cambria Math" panose="02040503050406030204" charset="0"/>
                                </a:rPr>
                                <m:t>arcsin</m:t>
                              </m:r>
                            </m:fName>
                            <m:e>
                              <m:d>
                                <m:dPr>
                                  <m:ctrlPr>
                                    <a:rPr lang="zh-CN" altLang="zh-CN" sz="2000" i="1"/>
                                  </m:ctrlPr>
                                </m:dPr>
                                <m:e>
                                  <m:f>
                                    <m:fPr>
                                      <m:ctrlPr>
                                        <a:rPr lang="zh-CN" altLang="zh-CN" sz="2000" i="1"/>
                                      </m:ctrlPr>
                                    </m:fPr>
                                    <m:num>
                                      <m:r>
                                        <a:rPr lang="en-US" altLang="zh-CN" sz="2000" i="1">
                                          <a:latin typeface="Cambria Math" panose="02040503050406030204" charset="0"/>
                                        </a:rPr>
                                        <m:t>180</m:t>
                                      </m:r>
                                      <m:r>
                                        <a:rPr lang="en-US" altLang="zh-CN" sz="2000" i="1">
                                          <a:latin typeface="Cambria Math" panose="02040503050406030204" charset="0"/>
                                        </a:rPr>
                                        <m:t>×</m:t>
                                      </m:r>
                                      <m:r>
                                        <a:rPr lang="en-US" altLang="zh-CN" sz="2000" i="1">
                                          <a:latin typeface="Cambria Math" panose="02040503050406030204" charset="0"/>
                                        </a:rPr>
                                        <m:t>𝑎𝑛𝑔𝑙𝑒</m:t>
                                      </m:r>
                                      <m:d>
                                        <m:dPr>
                                          <m:ctrlPr>
                                            <a:rPr lang="zh-CN" altLang="zh-CN" sz="2000" i="1"/>
                                          </m:ctrlPr>
                                        </m:dPr>
                                        <m:e>
                                          <m:sSub>
                                            <m:sSubPr>
                                              <m:ctrlPr>
                                                <a:rPr lang="zh-CN" altLang="zh-CN" sz="2000" i="1"/>
                                              </m:ctrlPr>
                                            </m:sSubPr>
                                            <m:e>
                                              <m:r>
                                                <a:rPr lang="en-US" altLang="zh-CN" sz="2000" b="1" i="1">
                                                  <a:latin typeface="Cambria Math" panose="02040503050406030204" charset="0"/>
                                                </a:rPr>
                                                <m:t>𝑽</m:t>
                                              </m:r>
                                            </m:e>
                                            <m:sub>
                                              <m:r>
                                                <a:rPr lang="en-US" altLang="zh-CN" sz="2000" i="1">
                                                  <a:latin typeface="Cambria Math" panose="02040503050406030204" charset="0"/>
                                                </a:rPr>
                                                <m:t>𝑓𝑎𝑖</m:t>
                                              </m:r>
                                            </m:sub>
                                          </m:sSub>
                                          <m:d>
                                            <m:dPr>
                                              <m:ctrlPr>
                                                <a:rPr lang="zh-CN" altLang="zh-CN" sz="2000" i="1"/>
                                              </m:ctrlPr>
                                            </m:dPr>
                                            <m:e>
                                              <m:r>
                                                <a:rPr lang="en-US" altLang="zh-CN" sz="2000" i="1">
                                                  <a:latin typeface="Cambria Math" panose="02040503050406030204" charset="0"/>
                                                </a:rPr>
                                                <m:t>𝑖</m:t>
                                              </m:r>
                                              <m:r>
                                                <a:rPr lang="en-US" altLang="zh-CN" sz="2000" i="1">
                                                  <a:latin typeface="Cambria Math" panose="02040503050406030204" charset="0"/>
                                                </a:rPr>
                                                <m:t>,</m:t>
                                              </m:r>
                                              <m:r>
                                                <a:rPr lang="en-US" altLang="zh-CN" sz="2000" i="1">
                                                  <a:latin typeface="Cambria Math" panose="02040503050406030204" charset="0"/>
                                                </a:rPr>
                                                <m:t>𝑖</m:t>
                                              </m:r>
                                            </m:e>
                                          </m:d>
                                        </m:e>
                                      </m:d>
                                    </m:num>
                                    <m:den>
                                      <m:r>
                                        <a:rPr lang="en-US" altLang="zh-CN" sz="2000" i="1">
                                          <a:latin typeface="Cambria Math" panose="02040503050406030204" charset="0"/>
                                        </a:rPr>
                                        <m:t>𝜋</m:t>
                                      </m:r>
                                    </m:den>
                                  </m:f>
                                </m:e>
                              </m:d>
                            </m:e>
                          </m:func>
                        </m:num>
                        <m:den>
                          <m:r>
                            <a:rPr lang="en-US" altLang="zh-CN" sz="2000" i="1">
                              <a:latin typeface="Cambria Math" panose="02040503050406030204" charset="0"/>
                            </a:rPr>
                            <m:t>𝜋</m:t>
                          </m:r>
                        </m:den>
                      </m:f>
                    </m:oMath>
                  </m:oMathPara>
                </a14:m>
                <a:endParaRPr lang="zh-CN" altLang="zh-CN" sz="2000" dirty="0"/>
              </a:p>
              <a:p>
                <a:r>
                  <a:rPr lang="en-US" altLang="zh-CN" sz="2000" b="1" i="1" dirty="0"/>
                  <a:t>angle(H) returns the phase angles, in radians, of a matrix with complex elements.</a:t>
                </a:r>
                <a:endParaRPr lang="zh-CN" altLang="en-US" sz="2000" dirty="0"/>
              </a:p>
            </p:txBody>
          </p:sp>
        </mc:Choice>
        <mc:Fallback>
          <p:sp>
            <p:nvSpPr>
              <p:cNvPr id="4" name="矩形 3"/>
              <p:cNvSpPr>
                <a:spLocks noRot="1" noChangeAspect="1" noMove="1" noResize="1" noEditPoints="1" noAdjustHandles="1" noChangeArrowheads="1" noChangeShapeType="1" noTextEdit="1"/>
              </p:cNvSpPr>
              <p:nvPr/>
            </p:nvSpPr>
            <p:spPr>
              <a:xfrm>
                <a:off x="1021278" y="1574882"/>
                <a:ext cx="10295906" cy="4827219"/>
              </a:xfrm>
              <a:prstGeom prst="rect">
                <a:avLst/>
              </a:prstGeom>
              <a:blipFill rotWithShape="1">
                <a:blip r:embed="rId4"/>
                <a:stretch>
                  <a:fillRect l="-2" t="-2" r="2" b="-328"/>
                </a:stretch>
              </a:blipFill>
            </p:spPr>
            <p:txBody>
              <a:bodyPr/>
              <a:lstStyle/>
              <a:p>
                <a:r>
                  <a:rPr lang="zh-CN" altLang="en-US">
                    <a:noFill/>
                  </a:rPr>
                  <a:t> </a:t>
                </a:r>
              </a:p>
            </p:txBody>
          </p:sp>
        </mc:Fallback>
      </mc:AlternateContent>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8" y="880221"/>
            <a:ext cx="8711439"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ESPRIT(Estimating Signal Parameters Via Rotational Invariance Techniques)</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pic>
        <p:nvPicPr>
          <p:cNvPr id="9" name="图片 8"/>
          <p:cNvPicPr>
            <a:picLocks noChangeAspect="1"/>
          </p:cNvPicPr>
          <p:nvPr/>
        </p:nvPicPr>
        <p:blipFill>
          <a:blip r:embed="rId4">
            <a:clrChange>
              <a:clrFrom>
                <a:srgbClr val="F0F0F0"/>
              </a:clrFrom>
              <a:clrTo>
                <a:srgbClr val="F0F0F0">
                  <a:alpha val="0"/>
                </a:srgbClr>
              </a:clrTo>
            </a:clrChange>
          </a:blip>
          <a:stretch>
            <a:fillRect/>
          </a:stretch>
        </p:blipFill>
        <p:spPr>
          <a:xfrm>
            <a:off x="5304124" y="1763709"/>
            <a:ext cx="6480000" cy="4129511"/>
          </a:xfrm>
          <a:prstGeom prst="rect">
            <a:avLst/>
          </a:prstGeom>
        </p:spPr>
      </p:pic>
      <p:sp>
        <p:nvSpPr>
          <p:cNvPr id="2" name="矩形 1"/>
          <p:cNvSpPr/>
          <p:nvPr/>
        </p:nvSpPr>
        <p:spPr>
          <a:xfrm>
            <a:off x="599347" y="1763709"/>
            <a:ext cx="4338640" cy="3477875"/>
          </a:xfrm>
          <a:prstGeom prst="rect">
            <a:avLst/>
          </a:prstGeom>
        </p:spPr>
        <p:txBody>
          <a:bodyPr wrap="square">
            <a:spAutoFit/>
          </a:bodyPr>
          <a:lstStyle/>
          <a:p>
            <a:r>
              <a:rPr lang="en-US" altLang="zh-CN" sz="2000" dirty="0"/>
              <a:t>The three pictures from top to bottom are simulation images of the MUSIC algorithm, MVDR algorithm, and F-SAPES algorithm. Because it is a preliminary exploration of the algorithm, we have a certain understanding of the principles and operation process of the three algorithms, but there is no complete system for the analysis process of the effect of the three algorithms. </a:t>
            </a:r>
            <a:endParaRPr lang="zh-CN" altLang="en-US" sz="2000"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4173"/>
            <a:ext cx="12192000" cy="6849653"/>
          </a:xfrm>
          <a:prstGeom prst="rect">
            <a:avLst/>
          </a:prstGeom>
        </p:spPr>
      </p:pic>
      <p:sp>
        <p:nvSpPr>
          <p:cNvPr id="8" name="平行四边形 7"/>
          <p:cNvSpPr/>
          <p:nvPr/>
        </p:nvSpPr>
        <p:spPr>
          <a:xfrm flipH="1" flipV="1">
            <a:off x="2187992" y="0"/>
            <a:ext cx="9451557" cy="6857999"/>
          </a:xfrm>
          <a:prstGeom prst="parallelogram">
            <a:avLst>
              <a:gd name="adj" fmla="val 31935"/>
            </a:avLst>
          </a:prstGeom>
          <a:solidFill>
            <a:schemeClr val="accent2">
              <a:alpha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6001955" y="1307100"/>
            <a:ext cx="4188717" cy="584775"/>
          </a:xfrm>
          <a:prstGeom prst="rect">
            <a:avLst/>
          </a:prstGeom>
        </p:spPr>
        <p:txBody>
          <a:bodyPr wrap="square">
            <a:spAutoFit/>
          </a:bodyPr>
          <a:lstStyle/>
          <a:p>
            <a:r>
              <a:rPr lang="en-US" altLang="zh-CN" sz="3200" dirty="0">
                <a:solidFill>
                  <a:schemeClr val="bg1"/>
                </a:solidFill>
                <a:cs typeface="+mn-ea"/>
                <a:sym typeface="+mn-lt"/>
              </a:rPr>
              <a:t>DOA Tech Background</a:t>
            </a:r>
            <a:endParaRPr lang="en-US" altLang="zh-CN" sz="3200" dirty="0">
              <a:solidFill>
                <a:schemeClr val="bg1"/>
              </a:solidFill>
              <a:cs typeface="+mn-ea"/>
              <a:sym typeface="+mn-lt"/>
            </a:endParaRPr>
          </a:p>
        </p:txBody>
      </p:sp>
      <p:sp>
        <p:nvSpPr>
          <p:cNvPr id="10" name="平行四边形 9"/>
          <p:cNvSpPr/>
          <p:nvPr/>
        </p:nvSpPr>
        <p:spPr>
          <a:xfrm flipH="1" flipV="1">
            <a:off x="3886531" y="774813"/>
            <a:ext cx="6705269" cy="5524274"/>
          </a:xfrm>
          <a:prstGeom prst="parallelogram">
            <a:avLst>
              <a:gd name="adj" fmla="val 32170"/>
            </a:avLst>
          </a:prstGeom>
          <a:noFill/>
          <a:ln w="381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4613798" y="2111889"/>
            <a:ext cx="900000" cy="900000"/>
          </a:xfrm>
          <a:prstGeom prst="ellipse">
            <a:avLst/>
          </a:prstGeom>
          <a:solidFill>
            <a:srgbClr val="FFFF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5723329" y="2269501"/>
            <a:ext cx="3259591" cy="584775"/>
          </a:xfrm>
          <a:prstGeom prst="rect">
            <a:avLst/>
          </a:prstGeom>
        </p:spPr>
        <p:txBody>
          <a:bodyPr wrap="square">
            <a:spAutoFit/>
          </a:bodyPr>
          <a:lstStyle/>
          <a:p>
            <a:r>
              <a:rPr lang="en-US" altLang="zh-CN" sz="3200" dirty="0">
                <a:solidFill>
                  <a:schemeClr val="bg1"/>
                </a:solidFill>
                <a:cs typeface="+mn-ea"/>
                <a:sym typeface="+mn-lt"/>
              </a:rPr>
              <a:t>DOA Algorithms</a:t>
            </a:r>
            <a:endParaRPr lang="en-US" altLang="zh-CN" sz="3200" dirty="0">
              <a:solidFill>
                <a:schemeClr val="bg1"/>
              </a:solidFill>
              <a:cs typeface="+mn-ea"/>
              <a:sym typeface="+mn-lt"/>
            </a:endParaRPr>
          </a:p>
        </p:txBody>
      </p:sp>
      <p:sp>
        <p:nvSpPr>
          <p:cNvPr id="13" name="矩形 12"/>
          <p:cNvSpPr/>
          <p:nvPr/>
        </p:nvSpPr>
        <p:spPr>
          <a:xfrm>
            <a:off x="4657340" y="2262029"/>
            <a:ext cx="815393" cy="584775"/>
          </a:xfrm>
          <a:prstGeom prst="rect">
            <a:avLst/>
          </a:prstGeom>
        </p:spPr>
        <p:txBody>
          <a:bodyPr wrap="square">
            <a:spAutoFit/>
          </a:bodyPr>
          <a:lstStyle/>
          <a:p>
            <a:pPr algn="ctr"/>
            <a:r>
              <a:rPr lang="en-US" altLang="zh-CN" sz="3200" dirty="0">
                <a:cs typeface="+mn-ea"/>
                <a:sym typeface="+mn-lt"/>
              </a:rPr>
              <a:t>02</a:t>
            </a:r>
            <a:endParaRPr lang="en-US" altLang="zh-CN" sz="3200" dirty="0">
              <a:cs typeface="+mn-ea"/>
              <a:sym typeface="+mn-lt"/>
            </a:endParaRPr>
          </a:p>
        </p:txBody>
      </p:sp>
      <p:sp>
        <p:nvSpPr>
          <p:cNvPr id="14" name="椭圆 13"/>
          <p:cNvSpPr/>
          <p:nvPr/>
        </p:nvSpPr>
        <p:spPr>
          <a:xfrm>
            <a:off x="4276533" y="3117363"/>
            <a:ext cx="900000" cy="900000"/>
          </a:xfrm>
          <a:prstGeom prst="ellipse">
            <a:avLst/>
          </a:prstGeom>
          <a:solidFill>
            <a:srgbClr val="FFFF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5424164" y="3102873"/>
            <a:ext cx="4046892" cy="1077218"/>
          </a:xfrm>
          <a:prstGeom prst="rect">
            <a:avLst/>
          </a:prstGeom>
        </p:spPr>
        <p:txBody>
          <a:bodyPr wrap="square">
            <a:spAutoFit/>
          </a:bodyPr>
          <a:lstStyle/>
          <a:p>
            <a:r>
              <a:rPr lang="en-US" altLang="zh-CN" sz="3200" dirty="0">
                <a:solidFill>
                  <a:schemeClr val="bg1"/>
                </a:solidFill>
                <a:cs typeface="+mn-ea"/>
                <a:sym typeface="+mn-lt"/>
              </a:rPr>
              <a:t>Range-Doppler Calculation</a:t>
            </a:r>
            <a:endParaRPr lang="en-US" altLang="zh-CN" sz="3200" dirty="0">
              <a:solidFill>
                <a:schemeClr val="bg1"/>
              </a:solidFill>
              <a:cs typeface="+mn-ea"/>
              <a:sym typeface="+mn-lt"/>
            </a:endParaRPr>
          </a:p>
        </p:txBody>
      </p:sp>
      <p:sp>
        <p:nvSpPr>
          <p:cNvPr id="17" name="矩形 16"/>
          <p:cNvSpPr/>
          <p:nvPr/>
        </p:nvSpPr>
        <p:spPr>
          <a:xfrm>
            <a:off x="4320075" y="3267503"/>
            <a:ext cx="815393" cy="584775"/>
          </a:xfrm>
          <a:prstGeom prst="rect">
            <a:avLst/>
          </a:prstGeom>
        </p:spPr>
        <p:txBody>
          <a:bodyPr wrap="square">
            <a:spAutoFit/>
          </a:bodyPr>
          <a:lstStyle/>
          <a:p>
            <a:pPr algn="ctr"/>
            <a:r>
              <a:rPr lang="en-US" altLang="zh-CN" sz="3200" dirty="0">
                <a:cs typeface="+mn-ea"/>
                <a:sym typeface="+mn-lt"/>
              </a:rPr>
              <a:t>03</a:t>
            </a:r>
            <a:endParaRPr lang="en-US" altLang="zh-CN" sz="3200" dirty="0">
              <a:cs typeface="+mn-ea"/>
              <a:sym typeface="+mn-lt"/>
            </a:endParaRPr>
          </a:p>
        </p:txBody>
      </p:sp>
      <p:sp>
        <p:nvSpPr>
          <p:cNvPr id="21" name="椭圆 20"/>
          <p:cNvSpPr/>
          <p:nvPr/>
        </p:nvSpPr>
        <p:spPr>
          <a:xfrm>
            <a:off x="4018579" y="4125449"/>
            <a:ext cx="900000" cy="900000"/>
          </a:xfrm>
          <a:prstGeom prst="ellipse">
            <a:avLst/>
          </a:prstGeom>
          <a:solidFill>
            <a:srgbClr val="FFFF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5147160" y="4283061"/>
            <a:ext cx="4993345" cy="584775"/>
          </a:xfrm>
          <a:prstGeom prst="rect">
            <a:avLst/>
          </a:prstGeom>
        </p:spPr>
        <p:txBody>
          <a:bodyPr wrap="square">
            <a:spAutoFit/>
          </a:bodyPr>
          <a:lstStyle/>
          <a:p>
            <a:r>
              <a:rPr lang="en-US" altLang="zh-CN" sz="3200" dirty="0">
                <a:solidFill>
                  <a:schemeClr val="bg1"/>
                </a:solidFill>
                <a:cs typeface="+mn-ea"/>
                <a:sym typeface="+mn-lt"/>
              </a:rPr>
              <a:t>Experience Detail</a:t>
            </a:r>
            <a:endParaRPr lang="en-US" altLang="zh-CN" sz="3200" dirty="0">
              <a:solidFill>
                <a:schemeClr val="bg1"/>
              </a:solidFill>
              <a:cs typeface="+mn-ea"/>
              <a:sym typeface="+mn-lt"/>
            </a:endParaRPr>
          </a:p>
        </p:txBody>
      </p:sp>
      <p:sp>
        <p:nvSpPr>
          <p:cNvPr id="23" name="矩形 22"/>
          <p:cNvSpPr/>
          <p:nvPr/>
        </p:nvSpPr>
        <p:spPr>
          <a:xfrm>
            <a:off x="4062121" y="4275589"/>
            <a:ext cx="815393" cy="584775"/>
          </a:xfrm>
          <a:prstGeom prst="rect">
            <a:avLst/>
          </a:prstGeom>
        </p:spPr>
        <p:txBody>
          <a:bodyPr wrap="square">
            <a:spAutoFit/>
          </a:bodyPr>
          <a:lstStyle/>
          <a:p>
            <a:pPr algn="ctr"/>
            <a:r>
              <a:rPr lang="en-US" altLang="zh-CN" sz="3200" dirty="0">
                <a:cs typeface="+mn-ea"/>
                <a:sym typeface="+mn-lt"/>
              </a:rPr>
              <a:t>04</a:t>
            </a:r>
            <a:endParaRPr lang="en-US" altLang="zh-CN" sz="3200" dirty="0">
              <a:cs typeface="+mn-ea"/>
              <a:sym typeface="+mn-lt"/>
            </a:endParaRPr>
          </a:p>
        </p:txBody>
      </p:sp>
      <p:sp>
        <p:nvSpPr>
          <p:cNvPr id="24" name="椭圆 23"/>
          <p:cNvSpPr/>
          <p:nvPr/>
        </p:nvSpPr>
        <p:spPr>
          <a:xfrm>
            <a:off x="4875037" y="1149488"/>
            <a:ext cx="900000" cy="900000"/>
          </a:xfrm>
          <a:prstGeom prst="ellipse">
            <a:avLst/>
          </a:prstGeom>
          <a:solidFill>
            <a:srgbClr val="FFFF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4918579" y="1299628"/>
            <a:ext cx="815393" cy="584775"/>
          </a:xfrm>
          <a:prstGeom prst="rect">
            <a:avLst/>
          </a:prstGeom>
        </p:spPr>
        <p:txBody>
          <a:bodyPr wrap="square">
            <a:spAutoFit/>
          </a:bodyPr>
          <a:lstStyle/>
          <a:p>
            <a:pPr algn="ctr"/>
            <a:r>
              <a:rPr lang="en-US" altLang="zh-CN" sz="3200" dirty="0">
                <a:cs typeface="+mn-ea"/>
                <a:sym typeface="+mn-lt"/>
              </a:rPr>
              <a:t>01</a:t>
            </a:r>
            <a:endParaRPr lang="en-US" altLang="zh-CN" sz="3200" dirty="0">
              <a:cs typeface="+mn-ea"/>
              <a:sym typeface="+mn-lt"/>
            </a:endParaRPr>
          </a:p>
        </p:txBody>
      </p:sp>
      <p:sp>
        <p:nvSpPr>
          <p:cNvPr id="26" name="矩形 25"/>
          <p:cNvSpPr/>
          <p:nvPr/>
        </p:nvSpPr>
        <p:spPr>
          <a:xfrm>
            <a:off x="410384" y="1003508"/>
            <a:ext cx="3624356" cy="809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5400" b="1" dirty="0">
                <a:solidFill>
                  <a:schemeClr val="bg1"/>
                </a:solidFill>
                <a:cs typeface="+mn-ea"/>
                <a:sym typeface="+mn-lt"/>
              </a:rPr>
              <a:t>Contents</a:t>
            </a:r>
            <a:endParaRPr lang="en-US" altLang="zh-CN" sz="5400" b="1" dirty="0">
              <a:solidFill>
                <a:schemeClr val="bg1"/>
              </a:solidFill>
              <a:cs typeface="+mn-ea"/>
              <a:sym typeface="+mn-lt"/>
            </a:endParaRPr>
          </a:p>
        </p:txBody>
      </p:sp>
      <p:sp>
        <p:nvSpPr>
          <p:cNvPr id="27" name="椭圆 26"/>
          <p:cNvSpPr/>
          <p:nvPr/>
        </p:nvSpPr>
        <p:spPr>
          <a:xfrm>
            <a:off x="3716275" y="5176561"/>
            <a:ext cx="900000" cy="900000"/>
          </a:xfrm>
          <a:prstGeom prst="ellipse">
            <a:avLst/>
          </a:prstGeom>
          <a:solidFill>
            <a:srgbClr val="FFFFFF"/>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4844856" y="5334173"/>
            <a:ext cx="4993345" cy="584775"/>
          </a:xfrm>
          <a:prstGeom prst="rect">
            <a:avLst/>
          </a:prstGeom>
        </p:spPr>
        <p:txBody>
          <a:bodyPr wrap="square">
            <a:spAutoFit/>
          </a:bodyPr>
          <a:lstStyle/>
          <a:p>
            <a:r>
              <a:rPr lang="en-US" altLang="zh-CN" sz="3200" dirty="0">
                <a:solidFill>
                  <a:schemeClr val="bg1"/>
                </a:solidFill>
                <a:cs typeface="+mn-ea"/>
                <a:sym typeface="+mn-lt"/>
              </a:rPr>
              <a:t>Conclusion</a:t>
            </a:r>
            <a:endParaRPr lang="en-US" altLang="zh-CN" sz="3200" dirty="0">
              <a:solidFill>
                <a:schemeClr val="bg1"/>
              </a:solidFill>
              <a:cs typeface="+mn-ea"/>
              <a:sym typeface="+mn-lt"/>
            </a:endParaRPr>
          </a:p>
        </p:txBody>
      </p:sp>
      <p:sp>
        <p:nvSpPr>
          <p:cNvPr id="29" name="矩形 28"/>
          <p:cNvSpPr/>
          <p:nvPr/>
        </p:nvSpPr>
        <p:spPr>
          <a:xfrm>
            <a:off x="3759817" y="5326701"/>
            <a:ext cx="815393" cy="584775"/>
          </a:xfrm>
          <a:prstGeom prst="rect">
            <a:avLst/>
          </a:prstGeom>
        </p:spPr>
        <p:txBody>
          <a:bodyPr wrap="square">
            <a:spAutoFit/>
          </a:bodyPr>
          <a:lstStyle/>
          <a:p>
            <a:pPr algn="ctr"/>
            <a:r>
              <a:rPr lang="en-US" altLang="zh-CN" sz="3200" dirty="0">
                <a:cs typeface="+mn-ea"/>
                <a:sym typeface="+mn-lt"/>
              </a:rPr>
              <a:t>05</a:t>
            </a:r>
            <a:endParaRPr lang="en-US" altLang="zh-CN" sz="3200" dirty="0">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8" y="880221"/>
            <a:ext cx="8711439"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ESPRIT(Estimating Signal Parameters Via Rotational Invariance Techniques)</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sp>
        <p:nvSpPr>
          <p:cNvPr id="2" name="矩形 1"/>
          <p:cNvSpPr/>
          <p:nvPr/>
        </p:nvSpPr>
        <p:spPr>
          <a:xfrm>
            <a:off x="599347" y="1763709"/>
            <a:ext cx="4338640" cy="3170099"/>
          </a:xfrm>
          <a:prstGeom prst="rect">
            <a:avLst/>
          </a:prstGeom>
        </p:spPr>
        <p:txBody>
          <a:bodyPr wrap="square">
            <a:spAutoFit/>
          </a:bodyPr>
          <a:lstStyle/>
          <a:p>
            <a:r>
              <a:rPr lang="en-US" altLang="zh-CN" sz="2000" dirty="0"/>
              <a:t> We have simulated the results of the three algorithms. With a certain understanding, a certain analysis was carried out. However, our overall grasp of the three algorithms is not yet in place, there are still certain deficiencies in the construction of the knowledge system, and there may still be certain imperfections in the principle analysis. </a:t>
            </a:r>
            <a:endParaRPr lang="zh-CN" altLang="en-US" sz="2000" dirty="0"/>
          </a:p>
        </p:txBody>
      </p:sp>
      <p:pic>
        <p:nvPicPr>
          <p:cNvPr id="12" name="图片 11"/>
          <p:cNvPicPr>
            <a:picLocks noChangeAspect="1"/>
          </p:cNvPicPr>
          <p:nvPr/>
        </p:nvPicPr>
        <p:blipFill>
          <a:blip r:embed="rId4">
            <a:clrChange>
              <a:clrFrom>
                <a:srgbClr val="F0F0F0"/>
              </a:clrFrom>
              <a:clrTo>
                <a:srgbClr val="F0F0F0">
                  <a:alpha val="0"/>
                </a:srgbClr>
              </a:clrTo>
            </a:clrChange>
          </a:blip>
          <a:stretch>
            <a:fillRect/>
          </a:stretch>
        </p:blipFill>
        <p:spPr>
          <a:xfrm>
            <a:off x="5523555" y="1552603"/>
            <a:ext cx="6120000" cy="3900083"/>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8" y="880221"/>
            <a:ext cx="8711439"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ESPRIT(Estimating Signal Parameters Via Rotational Invariance Techniques)</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sp>
        <p:nvSpPr>
          <p:cNvPr id="2" name="矩形 1"/>
          <p:cNvSpPr/>
          <p:nvPr/>
        </p:nvSpPr>
        <p:spPr>
          <a:xfrm>
            <a:off x="599347" y="1763709"/>
            <a:ext cx="4338640" cy="1938992"/>
          </a:xfrm>
          <a:prstGeom prst="rect">
            <a:avLst/>
          </a:prstGeom>
        </p:spPr>
        <p:txBody>
          <a:bodyPr wrap="square">
            <a:spAutoFit/>
          </a:bodyPr>
          <a:lstStyle/>
          <a:p>
            <a:r>
              <a:rPr lang="en-US" altLang="zh-CN" sz="2000" dirty="0"/>
              <a:t>Therefore, our analysis of the three algorithms will not be presented in the report. We will focus on this aspect and comprehensively improve it in subsequent experiments and reports.</a:t>
            </a:r>
            <a:endParaRPr lang="zh-CN" altLang="zh-CN" sz="2000" dirty="0"/>
          </a:p>
        </p:txBody>
      </p:sp>
      <p:pic>
        <p:nvPicPr>
          <p:cNvPr id="12" name="图片 11"/>
          <p:cNvPicPr>
            <a:picLocks noChangeAspect="1"/>
          </p:cNvPicPr>
          <p:nvPr/>
        </p:nvPicPr>
        <p:blipFill>
          <a:blip r:embed="rId4"/>
          <a:stretch>
            <a:fillRect/>
          </a:stretch>
        </p:blipFill>
        <p:spPr>
          <a:xfrm>
            <a:off x="5440426" y="1752659"/>
            <a:ext cx="6120000" cy="3900083"/>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4173"/>
            <a:ext cx="12192000" cy="6849653"/>
          </a:xfrm>
          <a:prstGeom prst="rect">
            <a:avLst/>
          </a:prstGeom>
        </p:spPr>
      </p:pic>
      <p:sp>
        <p:nvSpPr>
          <p:cNvPr id="7" name="任意多边形 6"/>
          <p:cNvSpPr/>
          <p:nvPr/>
        </p:nvSpPr>
        <p:spPr>
          <a:xfrm>
            <a:off x="613162" y="2081355"/>
            <a:ext cx="5049308" cy="1856483"/>
          </a:xfrm>
          <a:custGeom>
            <a:avLst/>
            <a:gdLst>
              <a:gd name="connsiteX0" fmla="*/ 1112071 w 4901184"/>
              <a:gd name="connsiteY0" fmla="*/ 0 h 1801368"/>
              <a:gd name="connsiteX1" fmla="*/ 4901184 w 4901184"/>
              <a:gd name="connsiteY1" fmla="*/ 0 h 1801368"/>
              <a:gd name="connsiteX2" fmla="*/ 4901184 w 4901184"/>
              <a:gd name="connsiteY2" fmla="*/ 1008251 h 1801368"/>
              <a:gd name="connsiteX3" fmla="*/ 3799357 w 4901184"/>
              <a:gd name="connsiteY3" fmla="*/ 1801368 h 1801368"/>
              <a:gd name="connsiteX4" fmla="*/ 0 w 4901184"/>
              <a:gd name="connsiteY4" fmla="*/ 1801368 h 1801368"/>
              <a:gd name="connsiteX5" fmla="*/ 0 w 4901184"/>
              <a:gd name="connsiteY5" fmla="*/ 800490 h 180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1801368">
                <a:moveTo>
                  <a:pt x="1112071" y="0"/>
                </a:moveTo>
                <a:lnTo>
                  <a:pt x="4901184" y="0"/>
                </a:lnTo>
                <a:lnTo>
                  <a:pt x="4901184" y="1008251"/>
                </a:lnTo>
                <a:lnTo>
                  <a:pt x="3799357" y="1801368"/>
                </a:lnTo>
                <a:lnTo>
                  <a:pt x="0" y="1801368"/>
                </a:lnTo>
                <a:lnTo>
                  <a:pt x="0" y="800490"/>
                </a:lnTo>
                <a:close/>
              </a:path>
            </a:pathLst>
          </a:custGeom>
          <a:solidFill>
            <a:schemeClr val="accent2">
              <a:alpha val="85000"/>
            </a:schemeClr>
          </a:solidFill>
          <a:ln w="12700" cap="flat" cmpd="sng" algn="ctr">
            <a:solidFill>
              <a:schemeClr val="accent1">
                <a:lumMod val="20000"/>
                <a:lumOff val="80000"/>
              </a:schemeClr>
            </a:solidFill>
            <a:prstDash val="solid"/>
            <a:miter lim="800000"/>
          </a:ln>
          <a:effectLst/>
        </p:spPr>
        <p:txBody>
          <a:bodyPr lIns="121746" tIns="60864" rIns="121746" bIns="60864" anchor="ctr"/>
          <a:lstStyle/>
          <a:p>
            <a:pPr algn="ctr" defTabSz="1217295">
              <a:defRPr/>
            </a:pPr>
            <a:endParaRPr lang="zh-CN" altLang="en-US" sz="1200" kern="0">
              <a:solidFill>
                <a:prstClr val="white"/>
              </a:solidFill>
              <a:latin typeface="Calibri" panose="020F0502020204030204"/>
              <a:ea typeface="幼圆"/>
            </a:endParaRPr>
          </a:p>
        </p:txBody>
      </p:sp>
      <p:cxnSp>
        <p:nvCxnSpPr>
          <p:cNvPr id="8" name="直接连接符 7"/>
          <p:cNvCxnSpPr/>
          <p:nvPr/>
        </p:nvCxnSpPr>
        <p:spPr>
          <a:xfrm flipH="1">
            <a:off x="289598" y="1932317"/>
            <a:ext cx="1666204" cy="1207744"/>
          </a:xfrm>
          <a:prstGeom prst="line">
            <a:avLst/>
          </a:prstGeom>
          <a:noFill/>
          <a:ln w="12700" cap="flat" cmpd="sng" algn="ctr">
            <a:solidFill>
              <a:schemeClr val="bg1"/>
            </a:solidFill>
            <a:prstDash val="solid"/>
            <a:miter lim="800000"/>
          </a:ln>
          <a:effectLst/>
        </p:spPr>
      </p:cxnSp>
      <p:cxnSp>
        <p:nvCxnSpPr>
          <p:cNvPr id="9" name="直接连接符 8"/>
          <p:cNvCxnSpPr/>
          <p:nvPr/>
        </p:nvCxnSpPr>
        <p:spPr>
          <a:xfrm flipH="1">
            <a:off x="4214002" y="2857500"/>
            <a:ext cx="1795734" cy="1316680"/>
          </a:xfrm>
          <a:prstGeom prst="line">
            <a:avLst/>
          </a:prstGeom>
          <a:noFill/>
          <a:ln w="12700" cap="flat" cmpd="sng" algn="ctr">
            <a:solidFill>
              <a:schemeClr val="bg1"/>
            </a:solidFill>
            <a:prstDash val="solid"/>
            <a:miter lim="800000"/>
          </a:ln>
          <a:effectLst/>
        </p:spPr>
      </p:cxnSp>
      <p:sp>
        <p:nvSpPr>
          <p:cNvPr id="10" name="TextBox 21"/>
          <p:cNvSpPr txBox="1"/>
          <p:nvPr/>
        </p:nvSpPr>
        <p:spPr>
          <a:xfrm>
            <a:off x="2061634" y="2147314"/>
            <a:ext cx="2152368" cy="615171"/>
          </a:xfrm>
          <a:prstGeom prst="rect">
            <a:avLst/>
          </a:prstGeom>
          <a:noFill/>
        </p:spPr>
        <p:txBody>
          <a:bodyPr wrap="square" lIns="121581" tIns="60768" rIns="121581" bIns="60768"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Second</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48578" y="2857500"/>
            <a:ext cx="4080621" cy="738658"/>
          </a:xfrm>
          <a:prstGeom prst="rect">
            <a:avLst/>
          </a:prstGeom>
          <a:noFill/>
        </p:spPr>
        <p:txBody>
          <a:bodyPr wrap="square" lIns="121914" tIns="60957" rIns="121914" bIns="60957" rtlCol="0">
            <a:spAutoFit/>
          </a:bodyPr>
          <a:lstStyle/>
          <a:p>
            <a:r>
              <a:rPr lang="en-US" altLang="zh-CN" sz="4000" b="1" dirty="0">
                <a:solidFill>
                  <a:schemeClr val="bg1"/>
                </a:solidFill>
                <a:cs typeface="+mn-ea"/>
                <a:sym typeface="+mn-lt"/>
              </a:rPr>
              <a:t>DOA Algorithms</a:t>
            </a:r>
            <a:endParaRPr lang="en-US" altLang="zh-CN" sz="4000" b="1" dirty="0">
              <a:solidFill>
                <a:schemeClr val="bg1"/>
              </a:solidFill>
              <a:cs typeface="+mn-ea"/>
              <a:sym typeface="+mn-lt"/>
            </a:endParaRPr>
          </a:p>
        </p:txBody>
      </p:sp>
      <p:pic>
        <p:nvPicPr>
          <p:cNvPr id="13" name="图形 5"/>
          <p:cNvPicPr>
            <a:picLocks noChangeAspect="1"/>
          </p:cNvPicPr>
          <p:nvPr/>
        </p:nvPicPr>
        <p:blipFill>
          <a:blip r:embed="rId2"/>
          <a:stretch>
            <a:fillRect/>
          </a:stretch>
        </p:blipFill>
        <p:spPr>
          <a:xfrm>
            <a:off x="1086559" y="351138"/>
            <a:ext cx="4217199" cy="562293"/>
          </a:xfrm>
          <a:prstGeom prst="rect">
            <a:avLst/>
          </a:prstGeom>
        </p:spPr>
      </p:pic>
      <p:sp>
        <p:nvSpPr>
          <p:cNvPr id="14" name="箭头: 五边形 20"/>
          <p:cNvSpPr/>
          <p:nvPr/>
        </p:nvSpPr>
        <p:spPr>
          <a:xfrm rot="5400000">
            <a:off x="-51547" y="346229"/>
            <a:ext cx="1234440" cy="765811"/>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15" name="图形 9"/>
          <p:cNvPicPr>
            <a:picLocks noChangeAspect="1"/>
          </p:cNvPicPr>
          <p:nvPr/>
        </p:nvPicPr>
        <p:blipFill>
          <a:blip r:embed="rId3"/>
          <a:stretch>
            <a:fillRect/>
          </a:stretch>
        </p:blipFill>
        <p:spPr>
          <a:xfrm>
            <a:off x="320749" y="273524"/>
            <a:ext cx="489848" cy="71752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732124" y="11180"/>
            <a:ext cx="10515600" cy="1325563"/>
          </a:xfrm>
        </p:spPr>
        <p:txBody>
          <a:bodyPr>
            <a:normAutofit/>
          </a:bodyPr>
          <a:lstStyle/>
          <a:p>
            <a:r>
              <a:rPr lang="en-US" altLang="zh-CN" sz="3600" b="1" dirty="0">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15" name="矩形 14"/>
          <p:cNvSpPr/>
          <p:nvPr/>
        </p:nvSpPr>
        <p:spPr>
          <a:xfrm>
            <a:off x="530705" y="3367756"/>
            <a:ext cx="1175322" cy="646331"/>
          </a:xfrm>
          <a:prstGeom prst="rect">
            <a:avLst/>
          </a:prstGeom>
        </p:spPr>
        <p:txBody>
          <a:bodyPr wrap="none">
            <a:spAutoFit/>
          </a:bodyPr>
          <a:lstStyle/>
          <a:p>
            <a:r>
              <a:rPr lang="en-US" altLang="zh-CN" sz="3600" b="1" dirty="0"/>
              <a:t>DOA</a:t>
            </a:r>
            <a:endParaRPr lang="en-GB" altLang="zh-CN" sz="3600" b="1" dirty="0"/>
          </a:p>
        </p:txBody>
      </p:sp>
      <p:sp>
        <p:nvSpPr>
          <p:cNvPr id="19" name="右大括号 18"/>
          <p:cNvSpPr/>
          <p:nvPr/>
        </p:nvSpPr>
        <p:spPr>
          <a:xfrm flipH="1">
            <a:off x="2182764" y="1598353"/>
            <a:ext cx="403639" cy="4185139"/>
          </a:xfrm>
          <a:prstGeom prst="rightBrace">
            <a:avLst>
              <a:gd name="adj1" fmla="val 189129"/>
              <a:gd name="adj2" fmla="val 50000"/>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0" name="矩形 19"/>
          <p:cNvSpPr/>
          <p:nvPr/>
        </p:nvSpPr>
        <p:spPr>
          <a:xfrm>
            <a:off x="2679902" y="1336743"/>
            <a:ext cx="2132315" cy="523220"/>
          </a:xfrm>
          <a:prstGeom prst="rect">
            <a:avLst/>
          </a:prstGeom>
        </p:spPr>
        <p:txBody>
          <a:bodyPr wrap="none">
            <a:spAutoFit/>
          </a:bodyPr>
          <a:lstStyle/>
          <a:p>
            <a:r>
              <a:rPr lang="en-US" altLang="zh-CN" sz="2800" b="1" dirty="0"/>
              <a:t>Traditional</a:t>
            </a:r>
            <a:r>
              <a:rPr lang="en-GB" altLang="zh-CN" sz="2800" b="1" dirty="0"/>
              <a:t>: </a:t>
            </a:r>
            <a:endParaRPr lang="en-GB" altLang="zh-CN" sz="2800" b="1" dirty="0"/>
          </a:p>
        </p:txBody>
      </p:sp>
      <p:sp>
        <p:nvSpPr>
          <p:cNvPr id="21" name="矩形 20"/>
          <p:cNvSpPr/>
          <p:nvPr/>
        </p:nvSpPr>
        <p:spPr>
          <a:xfrm>
            <a:off x="2649263" y="3429000"/>
            <a:ext cx="1911101" cy="523220"/>
          </a:xfrm>
          <a:prstGeom prst="rect">
            <a:avLst/>
          </a:prstGeom>
        </p:spPr>
        <p:txBody>
          <a:bodyPr wrap="none">
            <a:spAutoFit/>
          </a:bodyPr>
          <a:lstStyle/>
          <a:p>
            <a:r>
              <a:rPr lang="en-US" altLang="zh-CN" sz="2800" b="1" u="sng" dirty="0">
                <a:solidFill>
                  <a:srgbClr val="FF0000"/>
                </a:solidFill>
              </a:rPr>
              <a:t>Subspace</a:t>
            </a:r>
            <a:r>
              <a:rPr lang="en-GB" altLang="zh-CN" sz="2800" b="1" u="sng" dirty="0">
                <a:solidFill>
                  <a:srgbClr val="FF0000"/>
                </a:solidFill>
              </a:rPr>
              <a:t>: </a:t>
            </a:r>
            <a:endParaRPr lang="en-GB" altLang="zh-CN" sz="2800" b="1" u="sng" dirty="0">
              <a:solidFill>
                <a:srgbClr val="FF0000"/>
              </a:solidFill>
            </a:endParaRPr>
          </a:p>
        </p:txBody>
      </p:sp>
      <p:sp>
        <p:nvSpPr>
          <p:cNvPr id="22" name="矩形 21"/>
          <p:cNvSpPr/>
          <p:nvPr/>
        </p:nvSpPr>
        <p:spPr>
          <a:xfrm>
            <a:off x="2701694" y="5395912"/>
            <a:ext cx="877163" cy="523220"/>
          </a:xfrm>
          <a:prstGeom prst="rect">
            <a:avLst/>
          </a:prstGeom>
        </p:spPr>
        <p:txBody>
          <a:bodyPr wrap="none">
            <a:spAutoFit/>
          </a:bodyPr>
          <a:lstStyle/>
          <a:p>
            <a:r>
              <a:rPr lang="en-US" altLang="zh-CN" sz="2800" b="1" dirty="0"/>
              <a:t>ML</a:t>
            </a:r>
            <a:r>
              <a:rPr lang="en-GB" altLang="zh-CN" sz="2800" b="1" dirty="0"/>
              <a:t>: </a:t>
            </a:r>
            <a:endParaRPr lang="en-GB" altLang="zh-CN" sz="2800" b="1" dirty="0"/>
          </a:p>
        </p:txBody>
      </p:sp>
      <p:sp>
        <p:nvSpPr>
          <p:cNvPr id="23" name="右大括号 22"/>
          <p:cNvSpPr/>
          <p:nvPr/>
        </p:nvSpPr>
        <p:spPr>
          <a:xfrm flipH="1">
            <a:off x="5063738" y="1093693"/>
            <a:ext cx="244413" cy="1134665"/>
          </a:xfrm>
          <a:prstGeom prst="rightBrace">
            <a:avLst>
              <a:gd name="adj1" fmla="val 72892"/>
              <a:gd name="adj2" fmla="val 50000"/>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7" name="矩形 26"/>
          <p:cNvSpPr/>
          <p:nvPr/>
        </p:nvSpPr>
        <p:spPr>
          <a:xfrm>
            <a:off x="5415894" y="799306"/>
            <a:ext cx="3562194" cy="461665"/>
          </a:xfrm>
          <a:prstGeom prst="rect">
            <a:avLst/>
          </a:prstGeom>
        </p:spPr>
        <p:txBody>
          <a:bodyPr wrap="none">
            <a:spAutoFit/>
          </a:bodyPr>
          <a:lstStyle/>
          <a:p>
            <a:r>
              <a:rPr lang="en-GB" altLang="zh-CN" sz="2400" b="1" dirty="0">
                <a:solidFill>
                  <a:srgbClr val="92D050"/>
                </a:solidFill>
              </a:rPr>
              <a:t>Delay-Sum Beamformer</a:t>
            </a:r>
            <a:endParaRPr lang="en-GB" altLang="zh-CN" sz="2400" b="1" dirty="0">
              <a:solidFill>
                <a:srgbClr val="92D050"/>
              </a:solidFill>
            </a:endParaRPr>
          </a:p>
        </p:txBody>
      </p:sp>
      <p:sp>
        <p:nvSpPr>
          <p:cNvPr id="32" name="文本框 31"/>
          <p:cNvSpPr txBox="1"/>
          <p:nvPr/>
        </p:nvSpPr>
        <p:spPr>
          <a:xfrm>
            <a:off x="5415894" y="1398416"/>
            <a:ext cx="3985672"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srgbClr val="92D050"/>
                </a:solidFill>
                <a:effectLst/>
                <a:uLnTx/>
                <a:uFillTx/>
                <a:latin typeface="等线" panose="02010600030101010101" charset="-122"/>
                <a:ea typeface="等线" panose="02010600030101010101" charset="-122"/>
                <a:cs typeface="+mn-cs"/>
              </a:rPr>
              <a:t>CBF/Bartlett BF</a:t>
            </a:r>
            <a:endParaRPr kumimoji="0" lang="en-US" altLang="zh-CN" sz="2400" b="1" i="0" u="none" strike="noStrike" kern="1200" cap="none" spc="0" normalizeH="0" baseline="0" noProof="0" dirty="0">
              <a:ln>
                <a:noFill/>
              </a:ln>
              <a:solidFill>
                <a:srgbClr val="92D050"/>
              </a:solidFill>
              <a:effectLst/>
              <a:uLnTx/>
              <a:uFillTx/>
              <a:latin typeface="等线" panose="02010600030101010101" charset="-122"/>
              <a:ea typeface="等线" panose="02010600030101010101" charset="-122"/>
              <a:cs typeface="+mn-cs"/>
            </a:endParaRPr>
          </a:p>
        </p:txBody>
      </p:sp>
      <p:sp>
        <p:nvSpPr>
          <p:cNvPr id="36" name="文本框 35"/>
          <p:cNvSpPr txBox="1"/>
          <p:nvPr/>
        </p:nvSpPr>
        <p:spPr>
          <a:xfrm>
            <a:off x="5415893" y="1997525"/>
            <a:ext cx="4950237"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srgbClr val="92D050"/>
                </a:solidFill>
                <a:effectLst/>
                <a:uLnTx/>
                <a:uFillTx/>
                <a:latin typeface="等线" panose="02010600030101010101" charset="-122"/>
                <a:ea typeface="等线" panose="02010600030101010101" charset="-122"/>
                <a:cs typeface="+mn-cs"/>
              </a:rPr>
              <a:t>Capon LMS/Capon BF/MVDR</a:t>
            </a:r>
            <a:endParaRPr lang="zh-CN" altLang="en-US" dirty="0">
              <a:solidFill>
                <a:srgbClr val="92D050"/>
              </a:solidFill>
            </a:endParaRPr>
          </a:p>
        </p:txBody>
      </p:sp>
      <p:sp>
        <p:nvSpPr>
          <p:cNvPr id="37" name="右大括号 36"/>
          <p:cNvSpPr/>
          <p:nvPr/>
        </p:nvSpPr>
        <p:spPr>
          <a:xfrm flipH="1">
            <a:off x="4681764" y="3023164"/>
            <a:ext cx="274230" cy="1618410"/>
          </a:xfrm>
          <a:prstGeom prst="rightBrace">
            <a:avLst>
              <a:gd name="adj1" fmla="val 72892"/>
              <a:gd name="adj2" fmla="val 50000"/>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38" name="矩形 37"/>
          <p:cNvSpPr/>
          <p:nvPr/>
        </p:nvSpPr>
        <p:spPr>
          <a:xfrm>
            <a:off x="5086929" y="2782680"/>
            <a:ext cx="1292341" cy="523220"/>
          </a:xfrm>
          <a:prstGeom prst="rect">
            <a:avLst/>
          </a:prstGeom>
        </p:spPr>
        <p:txBody>
          <a:bodyPr wrap="none">
            <a:spAutoFit/>
          </a:bodyPr>
          <a:lstStyle/>
          <a:p>
            <a:r>
              <a:rPr lang="en-US" altLang="zh-CN" sz="2800" b="1" u="sng" dirty="0">
                <a:solidFill>
                  <a:srgbClr val="FF0000"/>
                </a:solidFill>
                <a:effectLst>
                  <a:outerShdw blurRad="38100" dist="38100" dir="2700000" algn="tl">
                    <a:srgbClr val="000000">
                      <a:alpha val="43137"/>
                    </a:srgbClr>
                  </a:outerShdw>
                </a:effectLst>
              </a:rPr>
              <a:t>MUSIC</a:t>
            </a:r>
            <a:endParaRPr lang="en-GB" altLang="zh-CN" sz="2800" b="1" u="sng" dirty="0">
              <a:solidFill>
                <a:srgbClr val="FF0000"/>
              </a:solidFill>
              <a:effectLst>
                <a:outerShdw blurRad="38100" dist="38100" dir="2700000" algn="tl">
                  <a:srgbClr val="000000">
                    <a:alpha val="43137"/>
                  </a:srgbClr>
                </a:outerShdw>
              </a:effectLst>
            </a:endParaRPr>
          </a:p>
        </p:txBody>
      </p:sp>
      <p:sp>
        <p:nvSpPr>
          <p:cNvPr id="39" name="矩形 38"/>
          <p:cNvSpPr/>
          <p:nvPr/>
        </p:nvSpPr>
        <p:spPr>
          <a:xfrm>
            <a:off x="5082119" y="4336591"/>
            <a:ext cx="1301959" cy="523220"/>
          </a:xfrm>
          <a:prstGeom prst="rect">
            <a:avLst/>
          </a:prstGeom>
        </p:spPr>
        <p:txBody>
          <a:bodyPr wrap="none">
            <a:spAutoFit/>
          </a:bodyPr>
          <a:lstStyle/>
          <a:p>
            <a:r>
              <a:rPr lang="en-US" altLang="zh-CN" sz="2800" b="1" dirty="0"/>
              <a:t>ESPRIT</a:t>
            </a:r>
            <a:endParaRPr lang="en-GB" altLang="zh-CN" sz="2800" b="1" dirty="0"/>
          </a:p>
        </p:txBody>
      </p:sp>
      <p:sp>
        <p:nvSpPr>
          <p:cNvPr id="43" name="文本框 42"/>
          <p:cNvSpPr txBox="1"/>
          <p:nvPr/>
        </p:nvSpPr>
        <p:spPr>
          <a:xfrm>
            <a:off x="4109693" y="4971102"/>
            <a:ext cx="2634165"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srgbClr val="00B0F0"/>
                </a:solidFill>
                <a:effectLst/>
                <a:uLnTx/>
                <a:uFillTx/>
                <a:latin typeface="等线" panose="02010600030101010101" charset="-122"/>
                <a:ea typeface="等线" panose="02010600030101010101" charset="-122"/>
                <a:cs typeface="+mn-cs"/>
              </a:rPr>
              <a:t>Deterministic ML</a:t>
            </a:r>
            <a:endParaRPr lang="zh-CN" altLang="en-US" sz="1600" dirty="0">
              <a:solidFill>
                <a:srgbClr val="00B0F0"/>
              </a:solidFill>
            </a:endParaRPr>
          </a:p>
        </p:txBody>
      </p:sp>
      <p:sp>
        <p:nvSpPr>
          <p:cNvPr id="49" name="文本框 48"/>
          <p:cNvSpPr txBox="1"/>
          <p:nvPr/>
        </p:nvSpPr>
        <p:spPr>
          <a:xfrm>
            <a:off x="4138937" y="5984206"/>
            <a:ext cx="2705258" cy="461665"/>
          </a:xfrm>
          <a:prstGeom prst="rect">
            <a:avLst/>
          </a:prstGeom>
          <a:noFill/>
        </p:spPr>
        <p:txBody>
          <a:bodyPr wrap="square">
            <a:spAutoFit/>
          </a:bodyPr>
          <a:lstStyle/>
          <a:p>
            <a:r>
              <a:rPr lang="en-US" altLang="zh-CN" sz="2400" b="1" dirty="0">
                <a:solidFill>
                  <a:srgbClr val="00B0F0"/>
                </a:solidFill>
                <a:latin typeface="等线" panose="02010600030101010101" charset="-122"/>
                <a:ea typeface="等线" panose="02010600030101010101" charset="-122"/>
              </a:rPr>
              <a:t>S</a:t>
            </a:r>
            <a:r>
              <a:rPr kumimoji="0" lang="en-US" altLang="zh-CN" sz="2400" b="1" i="0" u="none" strike="noStrike" kern="1200" cap="none" spc="0" normalizeH="0" baseline="0" noProof="0" dirty="0">
                <a:ln>
                  <a:noFill/>
                </a:ln>
                <a:solidFill>
                  <a:srgbClr val="00B0F0"/>
                </a:solidFill>
                <a:effectLst/>
                <a:uLnTx/>
                <a:uFillTx/>
                <a:latin typeface="等线" panose="02010600030101010101" charset="-122"/>
                <a:ea typeface="等线" panose="02010600030101010101" charset="-122"/>
                <a:cs typeface="+mn-cs"/>
              </a:rPr>
              <a:t>tochastic ML</a:t>
            </a:r>
            <a:endParaRPr lang="zh-CN" altLang="en-US" sz="1600" dirty="0">
              <a:solidFill>
                <a:srgbClr val="00B0F0"/>
              </a:solidFill>
            </a:endParaRPr>
          </a:p>
        </p:txBody>
      </p:sp>
      <p:sp>
        <p:nvSpPr>
          <p:cNvPr id="50" name="右大括号 49"/>
          <p:cNvSpPr/>
          <p:nvPr/>
        </p:nvSpPr>
        <p:spPr>
          <a:xfrm flipH="1">
            <a:off x="3746060" y="5133624"/>
            <a:ext cx="292540" cy="1126499"/>
          </a:xfrm>
          <a:prstGeom prst="rightBrace">
            <a:avLst>
              <a:gd name="adj1" fmla="val 69398"/>
              <a:gd name="adj2" fmla="val 50000"/>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1" name="右大括号 50"/>
          <p:cNvSpPr/>
          <p:nvPr/>
        </p:nvSpPr>
        <p:spPr>
          <a:xfrm flipH="1">
            <a:off x="6600121" y="2723632"/>
            <a:ext cx="269603" cy="1422152"/>
          </a:xfrm>
          <a:prstGeom prst="rightBrace">
            <a:avLst>
              <a:gd name="adj1" fmla="val 72892"/>
              <a:gd name="adj2" fmla="val 25424"/>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2" name="文本框 51"/>
          <p:cNvSpPr txBox="1"/>
          <p:nvPr/>
        </p:nvSpPr>
        <p:spPr>
          <a:xfrm>
            <a:off x="7095205" y="2564368"/>
            <a:ext cx="2057588" cy="461665"/>
          </a:xfrm>
          <a:prstGeom prst="rect">
            <a:avLst/>
          </a:prstGeom>
          <a:noFill/>
        </p:spPr>
        <p:txBody>
          <a:bodyPr wrap="square">
            <a:spAutoFit/>
          </a:bodyPr>
          <a:lstStyle/>
          <a:p>
            <a:r>
              <a:rPr kumimoji="0" lang="en-US" altLang="zh-CN"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Root MUSIC</a:t>
            </a:r>
            <a:endParaRPr lang="zh-CN" altLang="en-US" dirty="0">
              <a:solidFill>
                <a:srgbClr val="FF0000"/>
              </a:solidFill>
            </a:endParaRPr>
          </a:p>
        </p:txBody>
      </p:sp>
      <p:sp>
        <p:nvSpPr>
          <p:cNvPr id="53" name="文本框 52"/>
          <p:cNvSpPr txBox="1"/>
          <p:nvPr/>
        </p:nvSpPr>
        <p:spPr>
          <a:xfrm>
            <a:off x="7095205" y="3188931"/>
            <a:ext cx="3531671" cy="461665"/>
          </a:xfrm>
          <a:prstGeom prst="rect">
            <a:avLst/>
          </a:prstGeom>
          <a:noFill/>
        </p:spPr>
        <p:txBody>
          <a:bodyPr wrap="square">
            <a:spAutoFit/>
          </a:bodyPr>
          <a:lstStyle/>
          <a:p>
            <a:r>
              <a:rPr lang="en-US" altLang="zh-CN" sz="2400" b="1" dirty="0">
                <a:solidFill>
                  <a:srgbClr val="FF0000"/>
                </a:solidFill>
                <a:latin typeface="等线" panose="02010600030101010101" charset="-122"/>
                <a:ea typeface="等线" panose="02010600030101010101" charset="-122"/>
              </a:rPr>
              <a:t>Dec</a:t>
            </a:r>
            <a:r>
              <a:rPr kumimoji="0" lang="en-US" altLang="zh-CN"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oherence M</a:t>
            </a:r>
            <a:r>
              <a:rPr lang="en-US" altLang="zh-CN" sz="2400" b="1" dirty="0">
                <a:solidFill>
                  <a:srgbClr val="FF0000"/>
                </a:solidFill>
                <a:latin typeface="等线" panose="02010600030101010101" charset="-122"/>
                <a:ea typeface="等线" panose="02010600030101010101" charset="-122"/>
              </a:rPr>
              <a:t>USIC</a:t>
            </a:r>
            <a:endParaRPr lang="zh-CN" altLang="en-US" dirty="0">
              <a:solidFill>
                <a:srgbClr val="FF0000"/>
              </a:solidFill>
            </a:endParaRPr>
          </a:p>
        </p:txBody>
      </p:sp>
      <p:sp>
        <p:nvSpPr>
          <p:cNvPr id="55" name="文本框 54"/>
          <p:cNvSpPr txBox="1"/>
          <p:nvPr/>
        </p:nvSpPr>
        <p:spPr>
          <a:xfrm>
            <a:off x="162926" y="6368596"/>
            <a:ext cx="8073023" cy="307777"/>
          </a:xfrm>
          <a:prstGeom prst="rect">
            <a:avLst/>
          </a:prstGeom>
          <a:noFill/>
        </p:spPr>
        <p:txBody>
          <a:bodyPr wrap="square">
            <a:spAutoFit/>
          </a:bodyPr>
          <a:lstStyle/>
          <a:p>
            <a:r>
              <a:rPr lang="zh-CN" altLang="en-US" sz="1400" dirty="0"/>
              <a:t>https://wenku.baidu.com/view/eece77f8c67da26925c52cc58bd63186bceb9201.html</a:t>
            </a:r>
            <a:endParaRPr lang="zh-CN" altLang="en-US" sz="1400" dirty="0"/>
          </a:p>
        </p:txBody>
      </p:sp>
      <p:sp>
        <p:nvSpPr>
          <p:cNvPr id="56" name="文本框 55"/>
          <p:cNvSpPr txBox="1"/>
          <p:nvPr/>
        </p:nvSpPr>
        <p:spPr>
          <a:xfrm>
            <a:off x="7090575" y="3813493"/>
            <a:ext cx="3824842" cy="461665"/>
          </a:xfrm>
          <a:prstGeom prst="rect">
            <a:avLst/>
          </a:prstGeom>
          <a:noFill/>
        </p:spPr>
        <p:txBody>
          <a:bodyPr wrap="square">
            <a:spAutoFit/>
          </a:bodyPr>
          <a:lstStyle/>
          <a:p>
            <a:r>
              <a:rPr lang="en-US" altLang="zh-CN" sz="2400" b="1" dirty="0">
                <a:solidFill>
                  <a:srgbClr val="FF0000"/>
                </a:solidFill>
                <a:latin typeface="等线" panose="02010600030101010101" charset="-122"/>
                <a:ea typeface="等线" panose="02010600030101010101" charset="-122"/>
              </a:rPr>
              <a:t>Beamspace-Base MUSIC</a:t>
            </a:r>
            <a:endParaRPr lang="zh-CN" altLang="en-US" dirty="0">
              <a:solidFill>
                <a:srgbClr val="FF0000"/>
              </a:solidFill>
            </a:endParaRPr>
          </a:p>
        </p:txBody>
      </p:sp>
      <p:sp>
        <p:nvSpPr>
          <p:cNvPr id="57" name="右大括号 56"/>
          <p:cNvSpPr/>
          <p:nvPr/>
        </p:nvSpPr>
        <p:spPr>
          <a:xfrm flipH="1">
            <a:off x="6643307" y="4447055"/>
            <a:ext cx="252631" cy="1422152"/>
          </a:xfrm>
          <a:prstGeom prst="rightBrace">
            <a:avLst>
              <a:gd name="adj1" fmla="val 72892"/>
              <a:gd name="adj2" fmla="val 15534"/>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8" name="文本框 57"/>
          <p:cNvSpPr txBox="1"/>
          <p:nvPr/>
        </p:nvSpPr>
        <p:spPr>
          <a:xfrm>
            <a:off x="7065372" y="4353970"/>
            <a:ext cx="1012846" cy="461665"/>
          </a:xfrm>
          <a:prstGeom prst="rect">
            <a:avLst/>
          </a:prstGeom>
          <a:noFill/>
        </p:spPr>
        <p:txBody>
          <a:bodyPr wrap="square">
            <a:spAutoFit/>
          </a:bodyPr>
          <a:lstStyle/>
          <a:p>
            <a:r>
              <a:rPr lang="en-US" altLang="zh-CN" sz="2400" b="1" dirty="0">
                <a:solidFill>
                  <a:srgbClr val="FFC000"/>
                </a:solidFill>
                <a:latin typeface="等线" panose="02010600030101010101" charset="-122"/>
                <a:ea typeface="等线" panose="02010600030101010101" charset="-122"/>
              </a:rPr>
              <a:t>TAM</a:t>
            </a:r>
            <a:endParaRPr lang="zh-CN" altLang="en-US" dirty="0">
              <a:solidFill>
                <a:srgbClr val="FFC000"/>
              </a:solidFill>
            </a:endParaRPr>
          </a:p>
        </p:txBody>
      </p:sp>
      <p:sp>
        <p:nvSpPr>
          <p:cNvPr id="59" name="文本框 58"/>
          <p:cNvSpPr txBox="1"/>
          <p:nvPr/>
        </p:nvSpPr>
        <p:spPr>
          <a:xfrm>
            <a:off x="7070690" y="4969506"/>
            <a:ext cx="1720057" cy="461665"/>
          </a:xfrm>
          <a:prstGeom prst="rect">
            <a:avLst/>
          </a:prstGeom>
          <a:noFill/>
        </p:spPr>
        <p:txBody>
          <a:bodyPr wrap="square">
            <a:spAutoFit/>
          </a:bodyPr>
          <a:lstStyle/>
          <a:p>
            <a:r>
              <a:rPr lang="en-US" altLang="zh-CN" sz="2400" b="1" dirty="0">
                <a:solidFill>
                  <a:srgbClr val="FFC000"/>
                </a:solidFill>
                <a:latin typeface="等线" panose="02010600030101010101" charset="-122"/>
                <a:ea typeface="等线" panose="02010600030101010101" charset="-122"/>
              </a:rPr>
              <a:t>LS-ESPRIT</a:t>
            </a:r>
            <a:endParaRPr lang="zh-CN" altLang="en-US" dirty="0">
              <a:solidFill>
                <a:srgbClr val="FFC000"/>
              </a:solidFill>
            </a:endParaRPr>
          </a:p>
        </p:txBody>
      </p:sp>
      <p:sp>
        <p:nvSpPr>
          <p:cNvPr id="60" name="文本框 59"/>
          <p:cNvSpPr txBox="1"/>
          <p:nvPr/>
        </p:nvSpPr>
        <p:spPr>
          <a:xfrm>
            <a:off x="7070690" y="5585041"/>
            <a:ext cx="2049696" cy="461665"/>
          </a:xfrm>
          <a:prstGeom prst="rect">
            <a:avLst/>
          </a:prstGeom>
          <a:noFill/>
        </p:spPr>
        <p:txBody>
          <a:bodyPr wrap="square">
            <a:spAutoFit/>
          </a:bodyPr>
          <a:lstStyle/>
          <a:p>
            <a:r>
              <a:rPr lang="en-US" altLang="zh-CN" sz="2400" b="1" dirty="0">
                <a:solidFill>
                  <a:srgbClr val="FFC000"/>
                </a:solidFill>
                <a:latin typeface="等线" panose="02010600030101010101" charset="-122"/>
                <a:ea typeface="等线" panose="02010600030101010101" charset="-122"/>
              </a:rPr>
              <a:t>TLS-ESPRIT</a:t>
            </a:r>
            <a:endParaRPr lang="zh-CN" altLang="en-US" dirty="0">
              <a:solidFill>
                <a:srgbClr val="FFC000"/>
              </a:solidFill>
            </a:endParaRPr>
          </a:p>
        </p:txBody>
      </p:sp>
      <p:pic>
        <p:nvPicPr>
          <p:cNvPr id="29" name="图片 28"/>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30" name="图片 29"/>
          <p:cNvPicPr>
            <a:picLocks noChangeAspect="1"/>
          </p:cNvPicPr>
          <p:nvPr/>
        </p:nvPicPr>
        <p:blipFill>
          <a:blip r:embed="rId2"/>
          <a:stretch>
            <a:fillRect/>
          </a:stretch>
        </p:blipFill>
        <p:spPr>
          <a:xfrm>
            <a:off x="9515388" y="485139"/>
            <a:ext cx="2358781" cy="579748"/>
          </a:xfrm>
          <a:prstGeom prst="rect">
            <a:avLst/>
          </a:prstGeom>
        </p:spPr>
      </p:pic>
      <p:pic>
        <p:nvPicPr>
          <p:cNvPr id="31" name="图片 30"/>
          <p:cNvPicPr>
            <a:picLocks noChangeAspect="1"/>
          </p:cNvPicPr>
          <p:nvPr/>
        </p:nvPicPr>
        <p:blipFill>
          <a:blip r:embed="rId3"/>
          <a:stretch>
            <a:fillRect/>
          </a:stretch>
        </p:blipFill>
        <p:spPr>
          <a:xfrm>
            <a:off x="466570" y="170798"/>
            <a:ext cx="265554" cy="93475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sp>
        <p:nvSpPr>
          <p:cNvPr id="29" name="文本框 28"/>
          <p:cNvSpPr txBox="1"/>
          <p:nvPr/>
        </p:nvSpPr>
        <p:spPr>
          <a:xfrm>
            <a:off x="764387" y="1297366"/>
            <a:ext cx="6097464" cy="461665"/>
          </a:xfrm>
          <a:prstGeom prst="rect">
            <a:avLst/>
          </a:prstGeom>
          <a:noFill/>
        </p:spPr>
        <p:txBody>
          <a:bodyPr wrap="square">
            <a:spAutoFit/>
          </a:bodyPr>
          <a:lstStyle/>
          <a:p>
            <a:r>
              <a:rPr lang="en-US" altLang="zh-CN" sz="2400" dirty="0"/>
              <a:t>We focus on the MUSIC algorithms</a:t>
            </a:r>
            <a:endParaRPr lang="zh-CN" altLang="en-US" sz="2400" dirty="0"/>
          </a:p>
        </p:txBody>
      </p:sp>
      <p:sp>
        <p:nvSpPr>
          <p:cNvPr id="30" name="矩形 29"/>
          <p:cNvSpPr/>
          <p:nvPr/>
        </p:nvSpPr>
        <p:spPr>
          <a:xfrm>
            <a:off x="2834849" y="3556236"/>
            <a:ext cx="1563814" cy="584775"/>
          </a:xfrm>
          <a:prstGeom prst="rect">
            <a:avLst/>
          </a:prstGeom>
        </p:spPr>
        <p:txBody>
          <a:bodyPr wrap="square">
            <a:spAutoFit/>
          </a:bodyPr>
          <a:lstStyle/>
          <a:p>
            <a:r>
              <a:rPr lang="en-US" altLang="zh-CN" sz="3200" b="1" u="sng" dirty="0">
                <a:solidFill>
                  <a:srgbClr val="FF0000"/>
                </a:solidFill>
                <a:effectLst>
                  <a:outerShdw blurRad="38100" dist="38100" dir="2700000" algn="tl">
                    <a:srgbClr val="000000">
                      <a:alpha val="43137"/>
                    </a:srgbClr>
                  </a:outerShdw>
                </a:effectLst>
              </a:rPr>
              <a:t>MUSIC</a:t>
            </a:r>
            <a:endParaRPr lang="en-GB" altLang="zh-CN" sz="3200" b="1" u="sng" dirty="0">
              <a:solidFill>
                <a:srgbClr val="FF0000"/>
              </a:solidFill>
              <a:effectLst>
                <a:outerShdw blurRad="38100" dist="38100" dir="2700000" algn="tl">
                  <a:srgbClr val="000000">
                    <a:alpha val="43137"/>
                  </a:srgbClr>
                </a:outerShdw>
              </a:effectLst>
            </a:endParaRPr>
          </a:p>
        </p:txBody>
      </p:sp>
      <p:sp>
        <p:nvSpPr>
          <p:cNvPr id="31" name="右大括号 30"/>
          <p:cNvSpPr/>
          <p:nvPr/>
        </p:nvSpPr>
        <p:spPr>
          <a:xfrm flipH="1">
            <a:off x="4492162" y="3152492"/>
            <a:ext cx="290557" cy="1422152"/>
          </a:xfrm>
          <a:prstGeom prst="rightBrace">
            <a:avLst>
              <a:gd name="adj1" fmla="val 72892"/>
              <a:gd name="adj2" fmla="val 50584"/>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2000"/>
          </a:p>
        </p:txBody>
      </p:sp>
      <p:sp>
        <p:nvSpPr>
          <p:cNvPr id="33" name="文本框 32"/>
          <p:cNvSpPr txBox="1"/>
          <p:nvPr/>
        </p:nvSpPr>
        <p:spPr>
          <a:xfrm>
            <a:off x="4987247" y="2993228"/>
            <a:ext cx="2217506" cy="523220"/>
          </a:xfrm>
          <a:prstGeom prst="rect">
            <a:avLst/>
          </a:prstGeom>
          <a:noFill/>
        </p:spPr>
        <p:txBody>
          <a:bodyPr wrap="square">
            <a:spAutoFit/>
          </a:bodyPr>
          <a:lstStyle/>
          <a:p>
            <a:r>
              <a:rPr kumimoji="0" lang="en-US" altLang="zh-CN"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Root MUSIC</a:t>
            </a:r>
            <a:endParaRPr lang="zh-CN" altLang="en-US" sz="2000" dirty="0">
              <a:solidFill>
                <a:srgbClr val="FF0000"/>
              </a:solidFill>
            </a:endParaRPr>
          </a:p>
        </p:txBody>
      </p:sp>
      <p:sp>
        <p:nvSpPr>
          <p:cNvPr id="34" name="文本框 33"/>
          <p:cNvSpPr txBox="1"/>
          <p:nvPr/>
        </p:nvSpPr>
        <p:spPr>
          <a:xfrm>
            <a:off x="4987247" y="3617791"/>
            <a:ext cx="3806156"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Dec</a:t>
            </a:r>
            <a:r>
              <a:rPr kumimoji="0" lang="en-US" altLang="zh-CN"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oherence M</a:t>
            </a:r>
            <a:r>
              <a:rPr lang="en-US" altLang="zh-CN" sz="2800" b="1" dirty="0">
                <a:solidFill>
                  <a:srgbClr val="FF0000"/>
                </a:solidFill>
                <a:latin typeface="等线" panose="02010600030101010101" charset="-122"/>
                <a:ea typeface="等线" panose="02010600030101010101" charset="-122"/>
              </a:rPr>
              <a:t>USIC</a:t>
            </a:r>
            <a:endParaRPr lang="zh-CN" altLang="en-US" sz="2000" dirty="0">
              <a:solidFill>
                <a:srgbClr val="FF0000"/>
              </a:solidFill>
            </a:endParaRPr>
          </a:p>
        </p:txBody>
      </p:sp>
      <p:sp>
        <p:nvSpPr>
          <p:cNvPr id="35" name="文本框 34"/>
          <p:cNvSpPr txBox="1"/>
          <p:nvPr/>
        </p:nvSpPr>
        <p:spPr>
          <a:xfrm>
            <a:off x="4982616" y="4242353"/>
            <a:ext cx="4122113"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Beamspace-Base MUSIC</a:t>
            </a:r>
            <a:endParaRPr lang="zh-CN" altLang="en-US" sz="2000" dirty="0">
              <a:solidFill>
                <a:srgbClr val="FF0000"/>
              </a:solidFill>
            </a:endParaRPr>
          </a:p>
        </p:txBody>
      </p:sp>
      <p:sp>
        <p:nvSpPr>
          <p:cNvPr id="40" name="矩形 39"/>
          <p:cNvSpPr/>
          <p:nvPr/>
        </p:nvSpPr>
        <p:spPr>
          <a:xfrm>
            <a:off x="2834849" y="1920361"/>
            <a:ext cx="2320499" cy="584775"/>
          </a:xfrm>
          <a:prstGeom prst="rect">
            <a:avLst/>
          </a:prstGeom>
        </p:spPr>
        <p:txBody>
          <a:bodyPr wrap="square">
            <a:spAutoFit/>
          </a:bodyPr>
          <a:lstStyle/>
          <a:p>
            <a:r>
              <a:rPr lang="en-US" altLang="zh-CN" sz="3200" b="1" u="sng" dirty="0">
                <a:solidFill>
                  <a:srgbClr val="FF0000"/>
                </a:solidFill>
              </a:rPr>
              <a:t>Subspace</a:t>
            </a:r>
            <a:r>
              <a:rPr lang="en-GB" altLang="zh-CN" sz="3200" b="1" u="sng" dirty="0">
                <a:solidFill>
                  <a:srgbClr val="FF0000"/>
                </a:solidFill>
              </a:rPr>
              <a:t>: </a:t>
            </a:r>
            <a:endParaRPr lang="en-GB" altLang="zh-CN" sz="3200" b="1" u="sng" dirty="0">
              <a:solidFill>
                <a:srgbClr val="FF0000"/>
              </a:solidFill>
            </a:endParaRPr>
          </a:p>
        </p:txBody>
      </p:sp>
      <p:sp>
        <p:nvSpPr>
          <p:cNvPr id="12"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3" name="图片 1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14" name="图片 13"/>
          <p:cNvPicPr>
            <a:picLocks noChangeAspect="1"/>
          </p:cNvPicPr>
          <p:nvPr/>
        </p:nvPicPr>
        <p:blipFill>
          <a:blip r:embed="rId2"/>
          <a:stretch>
            <a:fillRect/>
          </a:stretch>
        </p:blipFill>
        <p:spPr>
          <a:xfrm>
            <a:off x="9515388" y="485139"/>
            <a:ext cx="2358781" cy="579748"/>
          </a:xfrm>
          <a:prstGeom prst="rect">
            <a:avLst/>
          </a:prstGeom>
        </p:spPr>
      </p:pic>
      <p:pic>
        <p:nvPicPr>
          <p:cNvPr id="15" name="图片 14"/>
          <p:cNvPicPr>
            <a:picLocks noChangeAspect="1"/>
          </p:cNvPicPr>
          <p:nvPr/>
        </p:nvPicPr>
        <p:blipFill>
          <a:blip r:embed="rId3"/>
          <a:stretch>
            <a:fillRect/>
          </a:stretch>
        </p:blipFill>
        <p:spPr>
          <a:xfrm>
            <a:off x="466570" y="170798"/>
            <a:ext cx="265554" cy="934751"/>
          </a:xfrm>
          <a:prstGeom prst="rect">
            <a:avLst/>
          </a:prstGeom>
        </p:spPr>
      </p:pic>
      <p:sp>
        <p:nvSpPr>
          <p:cNvPr id="3" name="标题 2"/>
          <p:cNvSpPr>
            <a:spLocks noGrp="1"/>
          </p:cNvSpPr>
          <p:nvPr>
            <p:ph type="title"/>
          </p:nvPr>
        </p:nvSpPr>
        <p:spPr/>
        <p:txBody>
          <a:bodyPr/>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sp>
        <p:nvSpPr>
          <p:cNvPr id="30" name="矩形 29"/>
          <p:cNvSpPr/>
          <p:nvPr/>
        </p:nvSpPr>
        <p:spPr>
          <a:xfrm>
            <a:off x="972062" y="1462088"/>
            <a:ext cx="1563814" cy="584775"/>
          </a:xfrm>
          <a:prstGeom prst="rect">
            <a:avLst/>
          </a:prstGeom>
        </p:spPr>
        <p:txBody>
          <a:bodyPr wrap="square">
            <a:spAutoFit/>
          </a:bodyPr>
          <a:lstStyle/>
          <a:p>
            <a:r>
              <a:rPr lang="en-US" altLang="zh-CN" sz="3200" b="1" u="sng" dirty="0">
                <a:solidFill>
                  <a:srgbClr val="FF0000"/>
                </a:solidFill>
                <a:effectLst>
                  <a:outerShdw blurRad="38100" dist="38100" dir="2700000" algn="tl">
                    <a:srgbClr val="000000">
                      <a:alpha val="43137"/>
                    </a:srgbClr>
                  </a:outerShdw>
                </a:effectLst>
              </a:rPr>
              <a:t>MUSIC</a:t>
            </a:r>
            <a:endParaRPr lang="en-GB" altLang="zh-CN" sz="3200" b="1" u="sng" dirty="0">
              <a:solidFill>
                <a:srgbClr val="FF000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clrChange>
              <a:clrFrom>
                <a:srgbClr val="FFFFFF"/>
              </a:clrFrom>
              <a:clrTo>
                <a:srgbClr val="FFFFFF">
                  <a:alpha val="0"/>
                </a:srgbClr>
              </a:clrTo>
            </a:clrChange>
          </a:blip>
          <a:stretch>
            <a:fillRect/>
          </a:stretch>
        </p:blipFill>
        <p:spPr>
          <a:xfrm>
            <a:off x="3033496" y="2866512"/>
            <a:ext cx="4302744" cy="1124976"/>
          </a:xfrm>
          <a:prstGeom prst="rect">
            <a:avLst/>
          </a:prstGeom>
        </p:spPr>
      </p:pic>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3165705" y="4869838"/>
            <a:ext cx="2563606" cy="1228146"/>
          </a:xfrm>
          <a:prstGeom prst="rect">
            <a:avLst/>
          </a:prstGeom>
        </p:spPr>
      </p:pic>
      <p:grpSp>
        <p:nvGrpSpPr>
          <p:cNvPr id="15" name="组合 14"/>
          <p:cNvGrpSpPr/>
          <p:nvPr/>
        </p:nvGrpSpPr>
        <p:grpSpPr>
          <a:xfrm>
            <a:off x="3033496" y="2009766"/>
            <a:ext cx="5893705" cy="952544"/>
            <a:chOff x="1087010" y="2186404"/>
            <a:chExt cx="5893705" cy="952544"/>
          </a:xfrm>
        </p:grpSpPr>
        <p:pic>
          <p:nvPicPr>
            <p:cNvPr id="10" name="图片 9"/>
            <p:cNvPicPr>
              <a:picLocks noChangeAspect="1"/>
            </p:cNvPicPr>
            <p:nvPr/>
          </p:nvPicPr>
          <p:blipFill>
            <a:blip r:embed="rId3">
              <a:clrChange>
                <a:clrFrom>
                  <a:srgbClr val="FFFFFF"/>
                </a:clrFrom>
                <a:clrTo>
                  <a:srgbClr val="FFFFFF">
                    <a:alpha val="0"/>
                  </a:srgbClr>
                </a:clrTo>
              </a:clrChange>
            </a:blip>
            <a:stretch>
              <a:fillRect/>
            </a:stretch>
          </p:blipFill>
          <p:spPr>
            <a:xfrm>
              <a:off x="1087010" y="2386863"/>
              <a:ext cx="2339099" cy="584775"/>
            </a:xfrm>
            <a:prstGeom prst="rect">
              <a:avLst/>
            </a:prstGeom>
          </p:spPr>
        </p:pic>
        <p:pic>
          <p:nvPicPr>
            <p:cNvPr id="12" name="图片 11"/>
            <p:cNvPicPr>
              <a:picLocks noChangeAspect="1"/>
            </p:cNvPicPr>
            <p:nvPr/>
          </p:nvPicPr>
          <p:blipFill>
            <a:blip r:embed="rId4">
              <a:clrChange>
                <a:clrFrom>
                  <a:srgbClr val="FFFFFF"/>
                </a:clrFrom>
                <a:clrTo>
                  <a:srgbClr val="FFFFFF">
                    <a:alpha val="0"/>
                  </a:srgbClr>
                </a:clrTo>
              </a:clrChange>
            </a:blip>
            <a:stretch>
              <a:fillRect/>
            </a:stretch>
          </p:blipFill>
          <p:spPr>
            <a:xfrm>
              <a:off x="3796748" y="2186404"/>
              <a:ext cx="3183967" cy="952544"/>
            </a:xfrm>
            <a:prstGeom prst="rect">
              <a:avLst/>
            </a:prstGeom>
          </p:spPr>
        </p:pic>
        <p:pic>
          <p:nvPicPr>
            <p:cNvPr id="14" name="图片 13"/>
            <p:cNvPicPr>
              <a:picLocks noChangeAspect="1"/>
            </p:cNvPicPr>
            <p:nvPr/>
          </p:nvPicPr>
          <p:blipFill>
            <a:blip r:embed="rId5">
              <a:clrChange>
                <a:clrFrom>
                  <a:srgbClr val="FFFFFF"/>
                </a:clrFrom>
                <a:clrTo>
                  <a:srgbClr val="FFFFFF">
                    <a:alpha val="0"/>
                  </a:srgbClr>
                </a:clrTo>
              </a:clrChange>
            </a:blip>
            <a:stretch>
              <a:fillRect/>
            </a:stretch>
          </p:blipFill>
          <p:spPr>
            <a:xfrm>
              <a:off x="3426109" y="2449159"/>
              <a:ext cx="370639" cy="463298"/>
            </a:xfrm>
            <a:prstGeom prst="rect">
              <a:avLst/>
            </a:prstGeom>
          </p:spPr>
        </p:pic>
      </p:grpSp>
      <p:pic>
        <p:nvPicPr>
          <p:cNvPr id="17" name="图片 16"/>
          <p:cNvPicPr>
            <a:picLocks noChangeAspect="1"/>
          </p:cNvPicPr>
          <p:nvPr/>
        </p:nvPicPr>
        <p:blipFill>
          <a:blip r:embed="rId6">
            <a:clrChange>
              <a:clrFrom>
                <a:srgbClr val="FFFFFF"/>
              </a:clrFrom>
              <a:clrTo>
                <a:srgbClr val="FFFFFF">
                  <a:alpha val="0"/>
                </a:srgbClr>
              </a:clrTo>
            </a:clrChange>
          </a:blip>
          <a:stretch>
            <a:fillRect/>
          </a:stretch>
        </p:blipFill>
        <p:spPr>
          <a:xfrm>
            <a:off x="3431267" y="4268779"/>
            <a:ext cx="4541332" cy="601059"/>
          </a:xfrm>
          <a:prstGeom prst="rect">
            <a:avLst/>
          </a:prstGeom>
        </p:spPr>
      </p:pic>
      <p:sp>
        <p:nvSpPr>
          <p:cNvPr id="25" name="文本框 24"/>
          <p:cNvSpPr txBox="1"/>
          <p:nvPr/>
        </p:nvSpPr>
        <p:spPr>
          <a:xfrm>
            <a:off x="3240874" y="1578508"/>
            <a:ext cx="7389013" cy="400110"/>
          </a:xfrm>
          <a:prstGeom prst="rect">
            <a:avLst/>
          </a:prstGeom>
          <a:noFill/>
        </p:spPr>
        <p:txBody>
          <a:bodyPr wrap="square">
            <a:spAutoFit/>
          </a:bodyPr>
          <a:lstStyle/>
          <a:p>
            <a:r>
              <a:rPr lang="zh-CN" altLang="en-US" sz="2000" dirty="0"/>
              <a:t>利用了信号子空间和噪音子空间相互正交的性质</a:t>
            </a:r>
            <a:endParaRPr lang="zh-CN" altLang="en-US" sz="2000" dirty="0"/>
          </a:p>
        </p:txBody>
      </p:sp>
      <p:sp>
        <p:nvSpPr>
          <p:cNvPr id="27" name="文本框 26"/>
          <p:cNvSpPr txBox="1"/>
          <p:nvPr/>
        </p:nvSpPr>
        <p:spPr>
          <a:xfrm>
            <a:off x="382439" y="2046863"/>
            <a:ext cx="3048828" cy="369332"/>
          </a:xfrm>
          <a:prstGeom prst="rect">
            <a:avLst/>
          </a:prstGeom>
          <a:noFill/>
        </p:spPr>
        <p:txBody>
          <a:bodyPr wrap="square">
            <a:spAutoFit/>
          </a:bodyPr>
          <a:lstStyle/>
          <a:p>
            <a:r>
              <a:rPr lang="en-US" altLang="zh-CN" b="0" i="0" dirty="0">
                <a:solidFill>
                  <a:srgbClr val="4D4D4D"/>
                </a:solidFill>
                <a:effectLst/>
                <a:latin typeface="-apple-system"/>
              </a:rPr>
              <a:t>Multiple Signal Classification</a:t>
            </a:r>
            <a:endParaRPr lang="zh-CN" altLang="en-US" dirty="0"/>
          </a:p>
        </p:txBody>
      </p:sp>
      <p:sp>
        <p:nvSpPr>
          <p:cNvPr id="32" name="文本框 31"/>
          <p:cNvSpPr txBox="1"/>
          <p:nvPr/>
        </p:nvSpPr>
        <p:spPr>
          <a:xfrm>
            <a:off x="837724" y="2387093"/>
            <a:ext cx="1825133" cy="369332"/>
          </a:xfrm>
          <a:prstGeom prst="rect">
            <a:avLst/>
          </a:prstGeom>
          <a:noFill/>
        </p:spPr>
        <p:txBody>
          <a:bodyPr wrap="square">
            <a:spAutoFit/>
          </a:bodyPr>
          <a:lstStyle/>
          <a:p>
            <a:r>
              <a:rPr lang="zh-CN" altLang="en-US" b="0" i="0" dirty="0">
                <a:solidFill>
                  <a:srgbClr val="4D4D4D"/>
                </a:solidFill>
                <a:effectLst/>
                <a:latin typeface="-apple-system"/>
              </a:rPr>
              <a:t>多信号分类算法</a:t>
            </a:r>
            <a:endParaRPr lang="zh-CN" altLang="en-US" dirty="0"/>
          </a:p>
        </p:txBody>
      </p:sp>
      <p:sp>
        <p:nvSpPr>
          <p:cNvPr id="36" name="文本框 35"/>
          <p:cNvSpPr txBox="1"/>
          <p:nvPr/>
        </p:nvSpPr>
        <p:spPr>
          <a:xfrm>
            <a:off x="161755" y="6097984"/>
            <a:ext cx="4459467" cy="646331"/>
          </a:xfrm>
          <a:prstGeom prst="rect">
            <a:avLst/>
          </a:prstGeom>
          <a:noFill/>
        </p:spPr>
        <p:txBody>
          <a:bodyPr wrap="square">
            <a:spAutoFit/>
          </a:bodyPr>
          <a:lstStyle/>
          <a:p>
            <a:r>
              <a:rPr lang="zh-CN" altLang="en-US" dirty="0"/>
              <a:t>https://blog.csdn.net/qq_36583373/article/details/109333087</a:t>
            </a:r>
            <a:endParaRPr lang="zh-CN" altLang="en-US" dirty="0"/>
          </a:p>
        </p:txBody>
      </p:sp>
      <p:sp>
        <p:nvSpPr>
          <p:cNvPr id="3" name="标题 2"/>
          <p:cNvSpPr>
            <a:spLocks noGrp="1"/>
          </p:cNvSpPr>
          <p:nvPr>
            <p:ph type="title"/>
          </p:nvPr>
        </p:nvSpPr>
        <p:spPr/>
        <p:txBody>
          <a:bodyPr/>
          <a:lstStyle/>
          <a:p>
            <a:endParaRPr lang="zh-CN" altLang="en-US"/>
          </a:p>
        </p:txBody>
      </p:sp>
      <p:sp>
        <p:nvSpPr>
          <p:cNvPr id="18"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9" name="图片 18"/>
          <p:cNvPicPr>
            <a:picLocks noChangeAspect="1"/>
          </p:cNvPicPr>
          <p:nvPr/>
        </p:nvPicPr>
        <p:blipFill rotWithShape="1">
          <a:blip r:embed="rId7"/>
          <a:srcRect t="89926"/>
          <a:stretch>
            <a:fillRect/>
          </a:stretch>
        </p:blipFill>
        <p:spPr>
          <a:xfrm>
            <a:off x="-13252" y="6676373"/>
            <a:ext cx="12192000" cy="199556"/>
          </a:xfrm>
          <a:prstGeom prst="rect">
            <a:avLst/>
          </a:prstGeom>
        </p:spPr>
      </p:pic>
      <p:pic>
        <p:nvPicPr>
          <p:cNvPr id="20" name="图片 19"/>
          <p:cNvPicPr>
            <a:picLocks noChangeAspect="1"/>
          </p:cNvPicPr>
          <p:nvPr/>
        </p:nvPicPr>
        <p:blipFill>
          <a:blip r:embed="rId8"/>
          <a:stretch>
            <a:fillRect/>
          </a:stretch>
        </p:blipFill>
        <p:spPr>
          <a:xfrm>
            <a:off x="9515388" y="485139"/>
            <a:ext cx="2358781" cy="579748"/>
          </a:xfrm>
          <a:prstGeom prst="rect">
            <a:avLst/>
          </a:prstGeom>
        </p:spPr>
      </p:pic>
      <p:pic>
        <p:nvPicPr>
          <p:cNvPr id="21" name="图片 20"/>
          <p:cNvPicPr>
            <a:picLocks noChangeAspect="1"/>
          </p:cNvPicPr>
          <p:nvPr/>
        </p:nvPicPr>
        <p:blipFill>
          <a:blip r:embed="rId9"/>
          <a:stretch>
            <a:fillRect/>
          </a:stretch>
        </p:blipFill>
        <p:spPr>
          <a:xfrm>
            <a:off x="466570" y="170798"/>
            <a:ext cx="265554" cy="93475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sp>
        <p:nvSpPr>
          <p:cNvPr id="29" name="文本框 28"/>
          <p:cNvSpPr txBox="1"/>
          <p:nvPr/>
        </p:nvSpPr>
        <p:spPr>
          <a:xfrm>
            <a:off x="764386" y="1297366"/>
            <a:ext cx="7389013" cy="400110"/>
          </a:xfrm>
          <a:prstGeom prst="rect">
            <a:avLst/>
          </a:prstGeom>
          <a:noFill/>
        </p:spPr>
        <p:txBody>
          <a:bodyPr wrap="square">
            <a:spAutoFit/>
          </a:bodyPr>
          <a:lstStyle/>
          <a:p>
            <a:r>
              <a:rPr lang="zh-CN" altLang="en-US" sz="2000" dirty="0"/>
              <a:t>通过改变空间参数也就是</a:t>
            </a:r>
            <a:r>
              <a:rPr lang="en-US" altLang="zh-CN" sz="2000" dirty="0"/>
              <a:t>theta</a:t>
            </a:r>
            <a:r>
              <a:rPr lang="zh-CN" altLang="en-US" sz="2000" dirty="0"/>
              <a:t>，进行谱峰搜索，确定信号方向</a:t>
            </a:r>
            <a:endParaRPr lang="zh-CN" altLang="en-US" sz="2000" dirty="0"/>
          </a:p>
        </p:txBody>
      </p:sp>
      <p:pic>
        <p:nvPicPr>
          <p:cNvPr id="12" name="图片 11"/>
          <p:cNvPicPr>
            <a:picLocks noChangeAspect="1"/>
          </p:cNvPicPr>
          <p:nvPr/>
        </p:nvPicPr>
        <p:blipFill>
          <a:blip r:embed="rId1"/>
          <a:stretch>
            <a:fillRect/>
          </a:stretch>
        </p:blipFill>
        <p:spPr>
          <a:xfrm>
            <a:off x="2711051" y="1681756"/>
            <a:ext cx="4302744" cy="1124976"/>
          </a:xfrm>
          <a:prstGeom prst="rect">
            <a:avLst/>
          </a:prstGeom>
        </p:spPr>
      </p:pic>
      <p:pic>
        <p:nvPicPr>
          <p:cNvPr id="13" name="图片 12"/>
          <p:cNvPicPr>
            <a:picLocks noChangeAspect="1"/>
          </p:cNvPicPr>
          <p:nvPr/>
        </p:nvPicPr>
        <p:blipFill>
          <a:blip r:embed="rId2"/>
          <a:stretch>
            <a:fillRect/>
          </a:stretch>
        </p:blipFill>
        <p:spPr>
          <a:xfrm>
            <a:off x="6931644" y="1630171"/>
            <a:ext cx="2563606" cy="1228146"/>
          </a:xfrm>
          <a:prstGeom prst="rect">
            <a:avLst/>
          </a:prstGeom>
        </p:spPr>
      </p:pic>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3261077" y="2759982"/>
            <a:ext cx="5956914" cy="3544783"/>
          </a:xfrm>
          <a:prstGeom prst="rect">
            <a:avLst/>
          </a:prstGeom>
        </p:spPr>
      </p:pic>
      <p:sp>
        <p:nvSpPr>
          <p:cNvPr id="16" name="文本框 15"/>
          <p:cNvSpPr txBox="1"/>
          <p:nvPr/>
        </p:nvSpPr>
        <p:spPr>
          <a:xfrm>
            <a:off x="161755" y="6097984"/>
            <a:ext cx="4459467" cy="646331"/>
          </a:xfrm>
          <a:prstGeom prst="rect">
            <a:avLst/>
          </a:prstGeom>
          <a:noFill/>
        </p:spPr>
        <p:txBody>
          <a:bodyPr wrap="square">
            <a:spAutoFit/>
          </a:bodyPr>
          <a:lstStyle/>
          <a:p>
            <a:r>
              <a:rPr lang="zh-CN" altLang="en-US" dirty="0"/>
              <a:t>https://blog.csdn.net/qq_36583373/article/details/109333087</a:t>
            </a:r>
            <a:endParaRPr lang="zh-CN" altLang="en-US" dirty="0"/>
          </a:p>
        </p:txBody>
      </p:sp>
      <p:sp>
        <p:nvSpPr>
          <p:cNvPr id="3" name="标题 2"/>
          <p:cNvSpPr>
            <a:spLocks noGrp="1"/>
          </p:cNvSpPr>
          <p:nvPr>
            <p:ph type="title"/>
          </p:nvPr>
        </p:nvSpPr>
        <p:spPr/>
        <p:txBody>
          <a:bodyPr/>
          <a:lstStyle/>
          <a:p>
            <a:endParaRPr lang="zh-CN" altLang="en-US"/>
          </a:p>
        </p:txBody>
      </p:sp>
      <p:sp>
        <p:nvSpPr>
          <p:cNvPr id="11"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4" name="图片 13"/>
          <p:cNvPicPr>
            <a:picLocks noChangeAspect="1"/>
          </p:cNvPicPr>
          <p:nvPr/>
        </p:nvPicPr>
        <p:blipFill rotWithShape="1">
          <a:blip r:embed="rId4"/>
          <a:srcRect t="89926"/>
          <a:stretch>
            <a:fillRect/>
          </a:stretch>
        </p:blipFill>
        <p:spPr>
          <a:xfrm>
            <a:off x="-13252" y="6676373"/>
            <a:ext cx="12192000" cy="199556"/>
          </a:xfrm>
          <a:prstGeom prst="rect">
            <a:avLst/>
          </a:prstGeom>
        </p:spPr>
      </p:pic>
      <p:pic>
        <p:nvPicPr>
          <p:cNvPr id="15" name="图片 14"/>
          <p:cNvPicPr>
            <a:picLocks noChangeAspect="1"/>
          </p:cNvPicPr>
          <p:nvPr/>
        </p:nvPicPr>
        <p:blipFill>
          <a:blip r:embed="rId5"/>
          <a:stretch>
            <a:fillRect/>
          </a:stretch>
        </p:blipFill>
        <p:spPr>
          <a:xfrm>
            <a:off x="9515388" y="485139"/>
            <a:ext cx="2358781" cy="579748"/>
          </a:xfrm>
          <a:prstGeom prst="rect">
            <a:avLst/>
          </a:prstGeom>
        </p:spPr>
      </p:pic>
      <p:pic>
        <p:nvPicPr>
          <p:cNvPr id="17" name="图片 16"/>
          <p:cNvPicPr>
            <a:picLocks noChangeAspect="1"/>
          </p:cNvPicPr>
          <p:nvPr/>
        </p:nvPicPr>
        <p:blipFill>
          <a:blip r:embed="rId6"/>
          <a:stretch>
            <a:fillRect/>
          </a:stretch>
        </p:blipFill>
        <p:spPr>
          <a:xfrm>
            <a:off x="466570" y="170798"/>
            <a:ext cx="265554" cy="93475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sp>
        <p:nvSpPr>
          <p:cNvPr id="29" name="文本框 28"/>
          <p:cNvSpPr txBox="1"/>
          <p:nvPr/>
        </p:nvSpPr>
        <p:spPr>
          <a:xfrm>
            <a:off x="3833700" y="1797236"/>
            <a:ext cx="6097464" cy="400110"/>
          </a:xfrm>
          <a:prstGeom prst="rect">
            <a:avLst/>
          </a:prstGeom>
          <a:noFill/>
        </p:spPr>
        <p:txBody>
          <a:bodyPr wrap="square">
            <a:spAutoFit/>
          </a:bodyPr>
          <a:lstStyle/>
          <a:p>
            <a:r>
              <a:rPr lang="zh-CN" altLang="en-US" sz="2000" dirty="0"/>
              <a:t>这里的</a:t>
            </a:r>
            <a:r>
              <a:rPr lang="en-US" altLang="zh-CN" sz="2000" dirty="0"/>
              <a:t>z</a:t>
            </a:r>
            <a:r>
              <a:rPr lang="zh-CN" altLang="en-US" sz="2000" dirty="0"/>
              <a:t>就是前面的信号空间特征值对应的特征向量</a:t>
            </a:r>
            <a:endParaRPr lang="zh-CN" altLang="en-US" sz="2000" dirty="0"/>
          </a:p>
        </p:txBody>
      </p:sp>
      <p:sp>
        <p:nvSpPr>
          <p:cNvPr id="33" name="文本框 32"/>
          <p:cNvSpPr txBox="1"/>
          <p:nvPr/>
        </p:nvSpPr>
        <p:spPr>
          <a:xfrm>
            <a:off x="988593" y="2029133"/>
            <a:ext cx="2217506" cy="523220"/>
          </a:xfrm>
          <a:prstGeom prst="rect">
            <a:avLst/>
          </a:prstGeom>
          <a:noFill/>
        </p:spPr>
        <p:txBody>
          <a:bodyPr wrap="square">
            <a:spAutoFit/>
          </a:bodyPr>
          <a:lstStyle/>
          <a:p>
            <a:r>
              <a:rPr kumimoji="0" lang="en-US" altLang="zh-CN"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Root MUSIC</a:t>
            </a:r>
            <a:endParaRPr lang="zh-CN" altLang="en-US" sz="2000" dirty="0">
              <a:solidFill>
                <a:srgbClr val="FF0000"/>
              </a:solidFill>
            </a:endParaRPr>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4244327" y="2973783"/>
            <a:ext cx="4220274" cy="753156"/>
          </a:xfrm>
          <a:prstGeom prst="rect">
            <a:avLst/>
          </a:prstGeom>
        </p:spPr>
      </p:pic>
      <p:pic>
        <p:nvPicPr>
          <p:cNvPr id="9" name="图片 8"/>
          <p:cNvPicPr>
            <a:picLocks noChangeAspect="1"/>
          </p:cNvPicPr>
          <p:nvPr/>
        </p:nvPicPr>
        <p:blipFill>
          <a:blip r:embed="rId2">
            <a:clrChange>
              <a:clrFrom>
                <a:srgbClr val="FFFFFF"/>
              </a:clrFrom>
              <a:clrTo>
                <a:srgbClr val="FFFFFF">
                  <a:alpha val="0"/>
                </a:srgbClr>
              </a:clrTo>
            </a:clrChange>
          </a:blip>
          <a:stretch>
            <a:fillRect/>
          </a:stretch>
        </p:blipFill>
        <p:spPr>
          <a:xfrm>
            <a:off x="3724215" y="5463482"/>
            <a:ext cx="5697854" cy="817223"/>
          </a:xfrm>
          <a:prstGeom prst="rect">
            <a:avLst/>
          </a:prstGeom>
        </p:spPr>
      </p:pic>
      <p:pic>
        <p:nvPicPr>
          <p:cNvPr id="11" name="图片 10"/>
          <p:cNvPicPr>
            <a:picLocks noChangeAspect="1"/>
          </p:cNvPicPr>
          <p:nvPr/>
        </p:nvPicPr>
        <p:blipFill>
          <a:blip r:embed="rId3">
            <a:clrChange>
              <a:clrFrom>
                <a:srgbClr val="FFFFFF"/>
              </a:clrFrom>
              <a:clrTo>
                <a:srgbClr val="FFFFFF">
                  <a:alpha val="0"/>
                </a:srgbClr>
              </a:clrTo>
            </a:clrChange>
          </a:blip>
          <a:stretch>
            <a:fillRect/>
          </a:stretch>
        </p:blipFill>
        <p:spPr>
          <a:xfrm>
            <a:off x="4038600" y="4281711"/>
            <a:ext cx="4609504" cy="622906"/>
          </a:xfrm>
          <a:prstGeom prst="rect">
            <a:avLst/>
          </a:prstGeom>
        </p:spPr>
      </p:pic>
      <p:pic>
        <p:nvPicPr>
          <p:cNvPr id="14" name="图片 13"/>
          <p:cNvPicPr>
            <a:picLocks noChangeAspect="1"/>
          </p:cNvPicPr>
          <p:nvPr/>
        </p:nvPicPr>
        <p:blipFill>
          <a:blip r:embed="rId4">
            <a:clrChange>
              <a:clrFrom>
                <a:srgbClr val="FFFFFF"/>
              </a:clrFrom>
              <a:clrTo>
                <a:srgbClr val="FFFFFF">
                  <a:alpha val="0"/>
                </a:srgbClr>
              </a:clrTo>
            </a:clrChange>
          </a:blip>
          <a:stretch>
            <a:fillRect/>
          </a:stretch>
        </p:blipFill>
        <p:spPr>
          <a:xfrm>
            <a:off x="4098329" y="2321060"/>
            <a:ext cx="4512271" cy="622906"/>
          </a:xfrm>
          <a:prstGeom prst="rect">
            <a:avLst/>
          </a:prstGeom>
        </p:spPr>
      </p:pic>
      <p:pic>
        <p:nvPicPr>
          <p:cNvPr id="23" name="图片 22"/>
          <p:cNvPicPr>
            <a:picLocks noChangeAspect="1"/>
          </p:cNvPicPr>
          <p:nvPr/>
        </p:nvPicPr>
        <p:blipFill>
          <a:blip r:embed="rId5">
            <a:clrChange>
              <a:clrFrom>
                <a:srgbClr val="FFFFFF"/>
              </a:clrFrom>
              <a:clrTo>
                <a:srgbClr val="FFFFFF">
                  <a:alpha val="0"/>
                </a:srgbClr>
              </a:clrTo>
            </a:clrChange>
          </a:blip>
          <a:stretch>
            <a:fillRect/>
          </a:stretch>
        </p:blipFill>
        <p:spPr>
          <a:xfrm>
            <a:off x="313176" y="2983082"/>
            <a:ext cx="3411039" cy="891835"/>
          </a:xfrm>
          <a:prstGeom prst="rect">
            <a:avLst/>
          </a:prstGeom>
        </p:spPr>
      </p:pic>
      <p:sp>
        <p:nvSpPr>
          <p:cNvPr id="24" name="文本框 23"/>
          <p:cNvSpPr txBox="1"/>
          <p:nvPr/>
        </p:nvSpPr>
        <p:spPr>
          <a:xfrm>
            <a:off x="3724215" y="3757558"/>
            <a:ext cx="6097464" cy="400110"/>
          </a:xfrm>
          <a:prstGeom prst="rect">
            <a:avLst/>
          </a:prstGeom>
          <a:noFill/>
        </p:spPr>
        <p:txBody>
          <a:bodyPr wrap="square">
            <a:spAutoFit/>
          </a:bodyPr>
          <a:lstStyle/>
          <a:p>
            <a:r>
              <a:rPr lang="zh-CN" altLang="en-US" sz="2000" dirty="0"/>
              <a:t>为了降低计算复杂度，省去共轭</a:t>
            </a:r>
            <a:r>
              <a:rPr lang="en-US" altLang="zh-CN" sz="2000" dirty="0"/>
              <a:t>z</a:t>
            </a:r>
            <a:r>
              <a:rPr lang="zh-CN" altLang="en-US" sz="2000" dirty="0"/>
              <a:t>项，将式子改写成</a:t>
            </a:r>
            <a:endParaRPr lang="zh-CN" altLang="en-US" sz="2000" dirty="0"/>
          </a:p>
        </p:txBody>
      </p:sp>
      <p:sp>
        <p:nvSpPr>
          <p:cNvPr id="25" name="文本框 24"/>
          <p:cNvSpPr txBox="1"/>
          <p:nvPr/>
        </p:nvSpPr>
        <p:spPr>
          <a:xfrm>
            <a:off x="3884736" y="4987727"/>
            <a:ext cx="6097464" cy="400110"/>
          </a:xfrm>
          <a:prstGeom prst="rect">
            <a:avLst/>
          </a:prstGeom>
          <a:noFill/>
        </p:spPr>
        <p:txBody>
          <a:bodyPr wrap="square">
            <a:spAutoFit/>
          </a:bodyPr>
          <a:lstStyle/>
          <a:p>
            <a:r>
              <a:rPr lang="zh-CN" altLang="en-US" sz="2000" dirty="0"/>
              <a:t>直接求根，从而计算出</a:t>
            </a:r>
            <a:r>
              <a:rPr lang="en-US" altLang="zh-CN" sz="2000" dirty="0"/>
              <a:t>theta</a:t>
            </a:r>
            <a:r>
              <a:rPr lang="zh-CN" altLang="en-US" sz="2000" dirty="0"/>
              <a:t>值</a:t>
            </a:r>
            <a:endParaRPr lang="zh-CN" altLang="en-US" sz="2000" dirty="0"/>
          </a:p>
        </p:txBody>
      </p:sp>
      <p:sp>
        <p:nvSpPr>
          <p:cNvPr id="28" name="文本框 27"/>
          <p:cNvSpPr txBox="1"/>
          <p:nvPr/>
        </p:nvSpPr>
        <p:spPr>
          <a:xfrm>
            <a:off x="313176" y="6170387"/>
            <a:ext cx="4305253" cy="646331"/>
          </a:xfrm>
          <a:prstGeom prst="rect">
            <a:avLst/>
          </a:prstGeom>
          <a:noFill/>
        </p:spPr>
        <p:txBody>
          <a:bodyPr wrap="square">
            <a:spAutoFit/>
          </a:bodyPr>
          <a:lstStyle/>
          <a:p>
            <a:r>
              <a:rPr lang="zh-CN" altLang="en-US" dirty="0"/>
              <a:t>https://blog.csdn.net/weixin_38452468/article/details/73274627</a:t>
            </a:r>
            <a:endParaRPr lang="zh-CN" altLang="en-US" dirty="0"/>
          </a:p>
        </p:txBody>
      </p:sp>
      <p:sp>
        <p:nvSpPr>
          <p:cNvPr id="3" name="标题 2"/>
          <p:cNvSpPr>
            <a:spLocks noGrp="1"/>
          </p:cNvSpPr>
          <p:nvPr>
            <p:ph type="title"/>
          </p:nvPr>
        </p:nvSpPr>
        <p:spPr/>
        <p:txBody>
          <a:bodyPr/>
          <a:lstStyle/>
          <a:p>
            <a:endParaRPr lang="zh-CN" altLang="en-US"/>
          </a:p>
        </p:txBody>
      </p:sp>
      <p:sp>
        <p:nvSpPr>
          <p:cNvPr id="16"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7" name="图片 16"/>
          <p:cNvPicPr>
            <a:picLocks noChangeAspect="1"/>
          </p:cNvPicPr>
          <p:nvPr/>
        </p:nvPicPr>
        <p:blipFill rotWithShape="1">
          <a:blip r:embed="rId6"/>
          <a:srcRect t="89926"/>
          <a:stretch>
            <a:fillRect/>
          </a:stretch>
        </p:blipFill>
        <p:spPr>
          <a:xfrm>
            <a:off x="-13252" y="6676373"/>
            <a:ext cx="12192000" cy="199556"/>
          </a:xfrm>
          <a:prstGeom prst="rect">
            <a:avLst/>
          </a:prstGeom>
        </p:spPr>
      </p:pic>
      <p:pic>
        <p:nvPicPr>
          <p:cNvPr id="18" name="图片 17"/>
          <p:cNvPicPr>
            <a:picLocks noChangeAspect="1"/>
          </p:cNvPicPr>
          <p:nvPr/>
        </p:nvPicPr>
        <p:blipFill>
          <a:blip r:embed="rId7"/>
          <a:stretch>
            <a:fillRect/>
          </a:stretch>
        </p:blipFill>
        <p:spPr>
          <a:xfrm>
            <a:off x="9515388" y="485139"/>
            <a:ext cx="2358781" cy="579748"/>
          </a:xfrm>
          <a:prstGeom prst="rect">
            <a:avLst/>
          </a:prstGeom>
        </p:spPr>
      </p:pic>
      <p:pic>
        <p:nvPicPr>
          <p:cNvPr id="19" name="图片 18"/>
          <p:cNvPicPr>
            <a:picLocks noChangeAspect="1"/>
          </p:cNvPicPr>
          <p:nvPr/>
        </p:nvPicPr>
        <p:blipFill>
          <a:blip r:embed="rId8"/>
          <a:stretch>
            <a:fillRect/>
          </a:stretch>
        </p:blipFill>
        <p:spPr>
          <a:xfrm>
            <a:off x="466570" y="170798"/>
            <a:ext cx="265554" cy="93475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sp>
        <p:nvSpPr>
          <p:cNvPr id="29" name="文本框 28"/>
          <p:cNvSpPr txBox="1"/>
          <p:nvPr/>
        </p:nvSpPr>
        <p:spPr>
          <a:xfrm>
            <a:off x="764387" y="1297366"/>
            <a:ext cx="6097464" cy="400110"/>
          </a:xfrm>
          <a:prstGeom prst="rect">
            <a:avLst/>
          </a:prstGeom>
          <a:noFill/>
        </p:spPr>
        <p:txBody>
          <a:bodyPr wrap="square">
            <a:spAutoFit/>
          </a:bodyPr>
          <a:lstStyle/>
          <a:p>
            <a:r>
              <a:rPr lang="en-US" altLang="zh-CN" sz="2000" dirty="0"/>
              <a:t>We focus on the MUSIC algorithms</a:t>
            </a:r>
            <a:endParaRPr lang="zh-CN" altLang="en-US" sz="2000" dirty="0"/>
          </a:p>
        </p:txBody>
      </p:sp>
      <p:sp>
        <p:nvSpPr>
          <p:cNvPr id="34" name="文本框 33"/>
          <p:cNvSpPr txBox="1"/>
          <p:nvPr/>
        </p:nvSpPr>
        <p:spPr>
          <a:xfrm>
            <a:off x="888434" y="2171835"/>
            <a:ext cx="3806156"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Dec</a:t>
            </a:r>
            <a:r>
              <a:rPr kumimoji="0" lang="en-US" altLang="zh-CN"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oherence M</a:t>
            </a:r>
            <a:r>
              <a:rPr lang="en-US" altLang="zh-CN" sz="2800" b="1" dirty="0">
                <a:solidFill>
                  <a:srgbClr val="FF0000"/>
                </a:solidFill>
                <a:latin typeface="等线" panose="02010600030101010101" charset="-122"/>
                <a:ea typeface="等线" panose="02010600030101010101" charset="-122"/>
              </a:rPr>
              <a:t>USIC</a:t>
            </a:r>
            <a:endParaRPr lang="zh-CN" altLang="en-US" sz="2000" dirty="0">
              <a:solidFill>
                <a:srgbClr val="FF0000"/>
              </a:solidFill>
            </a:endParaRPr>
          </a:p>
        </p:txBody>
      </p:sp>
      <p:sp>
        <p:nvSpPr>
          <p:cNvPr id="12" name="文本框 11"/>
          <p:cNvSpPr txBox="1"/>
          <p:nvPr/>
        </p:nvSpPr>
        <p:spPr>
          <a:xfrm>
            <a:off x="1224486" y="2846770"/>
            <a:ext cx="2814114" cy="400110"/>
          </a:xfrm>
          <a:prstGeom prst="rect">
            <a:avLst/>
          </a:prstGeom>
          <a:noFill/>
        </p:spPr>
        <p:txBody>
          <a:bodyPr wrap="square">
            <a:spAutoFit/>
          </a:bodyPr>
          <a:lstStyle/>
          <a:p>
            <a:r>
              <a:rPr lang="zh-CN" altLang="en-US" sz="2000" dirty="0"/>
              <a:t>解相干的</a:t>
            </a:r>
            <a:r>
              <a:rPr lang="en-US" altLang="zh-CN" sz="2000" dirty="0"/>
              <a:t>MUSIC</a:t>
            </a:r>
            <a:r>
              <a:rPr lang="zh-CN" altLang="en-US" sz="2000" dirty="0"/>
              <a:t>算法</a:t>
            </a:r>
            <a:endParaRPr lang="zh-CN" altLang="en-US" sz="2000" dirty="0"/>
          </a:p>
        </p:txBody>
      </p:sp>
      <p:sp>
        <p:nvSpPr>
          <p:cNvPr id="13" name="文本框 12"/>
          <p:cNvSpPr txBox="1"/>
          <p:nvPr/>
        </p:nvSpPr>
        <p:spPr>
          <a:xfrm>
            <a:off x="843482" y="3398595"/>
            <a:ext cx="3576121" cy="707886"/>
          </a:xfrm>
          <a:prstGeom prst="rect">
            <a:avLst/>
          </a:prstGeom>
          <a:noFill/>
        </p:spPr>
        <p:txBody>
          <a:bodyPr wrap="square">
            <a:spAutoFit/>
          </a:bodyPr>
          <a:lstStyle/>
          <a:p>
            <a:r>
              <a:rPr lang="zh-CN" altLang="en-US" sz="2000" dirty="0"/>
              <a:t>传统算法在处理相干信号的时候</a:t>
            </a:r>
            <a:r>
              <a:rPr lang="en-US" altLang="zh-CN" sz="2000" dirty="0"/>
              <a:t>DOA</a:t>
            </a:r>
            <a:r>
              <a:rPr lang="zh-CN" altLang="en-US" sz="2000" dirty="0"/>
              <a:t>结果并不理想</a:t>
            </a:r>
            <a:endParaRPr lang="zh-CN" altLang="en-US" sz="2000" dirty="0"/>
          </a:p>
        </p:txBody>
      </p:sp>
      <p:pic>
        <p:nvPicPr>
          <p:cNvPr id="4" name="图片 3"/>
          <p:cNvPicPr>
            <a:picLocks noChangeAspect="1"/>
          </p:cNvPicPr>
          <p:nvPr/>
        </p:nvPicPr>
        <p:blipFill>
          <a:blip r:embed="rId1">
            <a:clrChange>
              <a:clrFrom>
                <a:srgbClr val="FFFFFF"/>
              </a:clrFrom>
              <a:clrTo>
                <a:srgbClr val="FFFFFF">
                  <a:alpha val="0"/>
                </a:srgbClr>
              </a:clrTo>
            </a:clrChange>
          </a:blip>
          <a:stretch>
            <a:fillRect/>
          </a:stretch>
        </p:blipFill>
        <p:spPr>
          <a:xfrm>
            <a:off x="5822890" y="1288978"/>
            <a:ext cx="5723046" cy="3581366"/>
          </a:xfrm>
          <a:prstGeom prst="rect">
            <a:avLst/>
          </a:prstGeom>
        </p:spPr>
      </p:pic>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5822890" y="4843839"/>
            <a:ext cx="5270794" cy="884482"/>
          </a:xfrm>
          <a:prstGeom prst="rect">
            <a:avLst/>
          </a:prstGeom>
        </p:spPr>
      </p:pic>
      <p:sp>
        <p:nvSpPr>
          <p:cNvPr id="19" name="文本框 18"/>
          <p:cNvSpPr txBox="1"/>
          <p:nvPr/>
        </p:nvSpPr>
        <p:spPr>
          <a:xfrm>
            <a:off x="100227" y="6152449"/>
            <a:ext cx="4594363" cy="646331"/>
          </a:xfrm>
          <a:prstGeom prst="rect">
            <a:avLst/>
          </a:prstGeom>
          <a:noFill/>
        </p:spPr>
        <p:txBody>
          <a:bodyPr wrap="square">
            <a:spAutoFit/>
          </a:bodyPr>
          <a:lstStyle/>
          <a:p>
            <a:r>
              <a:rPr lang="zh-CN" altLang="en-US" dirty="0"/>
              <a:t>https://blog.csdn.net/qq_36583373/article/details/109364878</a:t>
            </a:r>
            <a:endParaRPr lang="zh-CN" altLang="en-US" dirty="0"/>
          </a:p>
        </p:txBody>
      </p:sp>
      <p:sp>
        <p:nvSpPr>
          <p:cNvPr id="22" name="文本框 21"/>
          <p:cNvSpPr txBox="1"/>
          <p:nvPr/>
        </p:nvSpPr>
        <p:spPr>
          <a:xfrm>
            <a:off x="7074086" y="599251"/>
            <a:ext cx="3576122" cy="400110"/>
          </a:xfrm>
          <a:prstGeom prst="rect">
            <a:avLst/>
          </a:prstGeom>
          <a:noFill/>
        </p:spPr>
        <p:txBody>
          <a:bodyPr wrap="square">
            <a:spAutoFit/>
          </a:bodyPr>
          <a:lstStyle/>
          <a:p>
            <a:r>
              <a:rPr lang="zh-CN" altLang="en-US" sz="2000" b="1" u="sng" dirty="0">
                <a:effectLst>
                  <a:outerShdw blurRad="38100" dist="38100" dir="2700000" algn="tl">
                    <a:srgbClr val="000000">
                      <a:alpha val="43137"/>
                    </a:srgbClr>
                  </a:outerShdw>
                </a:effectLst>
              </a:rPr>
              <a:t>前后向空间平滑算法</a:t>
            </a:r>
            <a:endParaRPr lang="zh-CN" altLang="en-US" sz="2000" b="1" u="sng" dirty="0">
              <a:effectLst>
                <a:outerShdw blurRad="38100" dist="38100" dir="2700000" algn="tl">
                  <a:srgbClr val="000000">
                    <a:alpha val="43137"/>
                  </a:srgbClr>
                </a:outerShdw>
              </a:effectLst>
            </a:endParaRPr>
          </a:p>
        </p:txBody>
      </p:sp>
      <p:sp>
        <p:nvSpPr>
          <p:cNvPr id="3" name="标题 2"/>
          <p:cNvSpPr>
            <a:spLocks noGrp="1"/>
          </p:cNvSpPr>
          <p:nvPr>
            <p:ph type="title"/>
          </p:nvPr>
        </p:nvSpPr>
        <p:spPr/>
        <p:txBody>
          <a:bodyPr/>
          <a:lstStyle/>
          <a:p>
            <a:endParaRPr lang="zh-CN" altLang="en-US"/>
          </a:p>
        </p:txBody>
      </p:sp>
      <p:sp>
        <p:nvSpPr>
          <p:cNvPr id="14"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5" name="图片 14"/>
          <p:cNvPicPr>
            <a:picLocks noChangeAspect="1"/>
          </p:cNvPicPr>
          <p:nvPr/>
        </p:nvPicPr>
        <p:blipFill rotWithShape="1">
          <a:blip r:embed="rId3"/>
          <a:srcRect t="89926"/>
          <a:stretch>
            <a:fillRect/>
          </a:stretch>
        </p:blipFill>
        <p:spPr>
          <a:xfrm>
            <a:off x="-13252" y="6676373"/>
            <a:ext cx="12192000" cy="199556"/>
          </a:xfrm>
          <a:prstGeom prst="rect">
            <a:avLst/>
          </a:prstGeom>
        </p:spPr>
      </p:pic>
      <p:pic>
        <p:nvPicPr>
          <p:cNvPr id="16" name="图片 15"/>
          <p:cNvPicPr>
            <a:picLocks noChangeAspect="1"/>
          </p:cNvPicPr>
          <p:nvPr/>
        </p:nvPicPr>
        <p:blipFill>
          <a:blip r:embed="rId4"/>
          <a:stretch>
            <a:fillRect/>
          </a:stretch>
        </p:blipFill>
        <p:spPr>
          <a:xfrm>
            <a:off x="9515388" y="485139"/>
            <a:ext cx="2358781" cy="579748"/>
          </a:xfrm>
          <a:prstGeom prst="rect">
            <a:avLst/>
          </a:prstGeom>
        </p:spPr>
      </p:pic>
      <p:pic>
        <p:nvPicPr>
          <p:cNvPr id="17" name="图片 16"/>
          <p:cNvPicPr>
            <a:picLocks noChangeAspect="1"/>
          </p:cNvPicPr>
          <p:nvPr/>
        </p:nvPicPr>
        <p:blipFill>
          <a:blip r:embed="rId5"/>
          <a:stretch>
            <a:fillRect/>
          </a:stretch>
        </p:blipFill>
        <p:spPr>
          <a:xfrm>
            <a:off x="466570" y="170798"/>
            <a:ext cx="265554" cy="93475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sp>
        <p:nvSpPr>
          <p:cNvPr id="29" name="文本框 28"/>
          <p:cNvSpPr txBox="1"/>
          <p:nvPr/>
        </p:nvSpPr>
        <p:spPr>
          <a:xfrm>
            <a:off x="764387" y="1297366"/>
            <a:ext cx="6097464" cy="400110"/>
          </a:xfrm>
          <a:prstGeom prst="rect">
            <a:avLst/>
          </a:prstGeom>
          <a:noFill/>
        </p:spPr>
        <p:txBody>
          <a:bodyPr wrap="square">
            <a:spAutoFit/>
          </a:bodyPr>
          <a:lstStyle/>
          <a:p>
            <a:r>
              <a:rPr lang="en-US" altLang="zh-CN" sz="2000" dirty="0"/>
              <a:t>We focus on the MUSIC algorithms</a:t>
            </a:r>
            <a:endParaRPr lang="zh-CN" altLang="en-US" sz="2000" dirty="0"/>
          </a:p>
        </p:txBody>
      </p:sp>
      <p:sp>
        <p:nvSpPr>
          <p:cNvPr id="34" name="文本框 33"/>
          <p:cNvSpPr txBox="1"/>
          <p:nvPr/>
        </p:nvSpPr>
        <p:spPr>
          <a:xfrm>
            <a:off x="888434" y="2171835"/>
            <a:ext cx="3806156"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Dec</a:t>
            </a:r>
            <a:r>
              <a:rPr kumimoji="0" lang="en-US" altLang="zh-CN"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oherence M</a:t>
            </a:r>
            <a:r>
              <a:rPr lang="en-US" altLang="zh-CN" sz="2800" b="1" dirty="0">
                <a:solidFill>
                  <a:srgbClr val="FF0000"/>
                </a:solidFill>
                <a:latin typeface="等线" panose="02010600030101010101" charset="-122"/>
                <a:ea typeface="等线" panose="02010600030101010101" charset="-122"/>
              </a:rPr>
              <a:t>USIC</a:t>
            </a:r>
            <a:endParaRPr lang="zh-CN" altLang="en-US" sz="2000" dirty="0">
              <a:solidFill>
                <a:srgbClr val="FF0000"/>
              </a:solidFill>
            </a:endParaRPr>
          </a:p>
        </p:txBody>
      </p:sp>
      <p:sp>
        <p:nvSpPr>
          <p:cNvPr id="12" name="文本框 11"/>
          <p:cNvSpPr txBox="1"/>
          <p:nvPr/>
        </p:nvSpPr>
        <p:spPr>
          <a:xfrm>
            <a:off x="1224486" y="2846770"/>
            <a:ext cx="2814114" cy="400110"/>
          </a:xfrm>
          <a:prstGeom prst="rect">
            <a:avLst/>
          </a:prstGeom>
          <a:noFill/>
        </p:spPr>
        <p:txBody>
          <a:bodyPr wrap="square">
            <a:spAutoFit/>
          </a:bodyPr>
          <a:lstStyle/>
          <a:p>
            <a:r>
              <a:rPr lang="zh-CN" altLang="en-US" sz="2000" dirty="0"/>
              <a:t>解相干的</a:t>
            </a:r>
            <a:r>
              <a:rPr lang="en-US" altLang="zh-CN" sz="2000" dirty="0"/>
              <a:t>MUSIC</a:t>
            </a:r>
            <a:r>
              <a:rPr lang="zh-CN" altLang="en-US" sz="2000" dirty="0"/>
              <a:t>算法</a:t>
            </a:r>
            <a:endParaRPr lang="zh-CN" altLang="en-US" sz="2000" dirty="0"/>
          </a:p>
        </p:txBody>
      </p:sp>
      <p:sp>
        <p:nvSpPr>
          <p:cNvPr id="13" name="文本框 12"/>
          <p:cNvSpPr txBox="1"/>
          <p:nvPr/>
        </p:nvSpPr>
        <p:spPr>
          <a:xfrm>
            <a:off x="888434" y="3393948"/>
            <a:ext cx="3576121" cy="707886"/>
          </a:xfrm>
          <a:prstGeom prst="rect">
            <a:avLst/>
          </a:prstGeom>
          <a:noFill/>
        </p:spPr>
        <p:txBody>
          <a:bodyPr wrap="square">
            <a:spAutoFit/>
          </a:bodyPr>
          <a:lstStyle/>
          <a:p>
            <a:r>
              <a:rPr lang="zh-CN" altLang="en-US" sz="2000" dirty="0"/>
              <a:t>传统算法在处理相干信号的时候</a:t>
            </a:r>
            <a:r>
              <a:rPr lang="en-US" altLang="zh-CN" sz="2000" dirty="0"/>
              <a:t>DOA</a:t>
            </a:r>
            <a:r>
              <a:rPr lang="zh-CN" altLang="en-US" sz="2000" dirty="0"/>
              <a:t>结果并不理想</a:t>
            </a:r>
            <a:endParaRPr lang="zh-CN" altLang="en-US" sz="2000" dirty="0"/>
          </a:p>
        </p:txBody>
      </p:sp>
      <p:pic>
        <p:nvPicPr>
          <p:cNvPr id="8" name="图片 7"/>
          <p:cNvPicPr>
            <a:picLocks noChangeAspect="1"/>
          </p:cNvPicPr>
          <p:nvPr/>
        </p:nvPicPr>
        <p:blipFill>
          <a:blip r:embed="rId1">
            <a:clrChange>
              <a:clrFrom>
                <a:srgbClr val="FFFFFF"/>
              </a:clrFrom>
              <a:clrTo>
                <a:srgbClr val="FFFFFF">
                  <a:alpha val="0"/>
                </a:srgbClr>
              </a:clrTo>
            </a:clrChange>
          </a:blip>
          <a:stretch>
            <a:fillRect/>
          </a:stretch>
        </p:blipFill>
        <p:spPr>
          <a:xfrm>
            <a:off x="5809463" y="1589733"/>
            <a:ext cx="4966169" cy="833363"/>
          </a:xfrm>
          <a:prstGeom prst="rect">
            <a:avLst/>
          </a:prstGeom>
        </p:spPr>
      </p:pic>
      <p:sp>
        <p:nvSpPr>
          <p:cNvPr id="19" name="文本框 18"/>
          <p:cNvSpPr txBox="1"/>
          <p:nvPr/>
        </p:nvSpPr>
        <p:spPr>
          <a:xfrm>
            <a:off x="100227" y="6152449"/>
            <a:ext cx="4594363" cy="646331"/>
          </a:xfrm>
          <a:prstGeom prst="rect">
            <a:avLst/>
          </a:prstGeom>
          <a:noFill/>
        </p:spPr>
        <p:txBody>
          <a:bodyPr wrap="square">
            <a:spAutoFit/>
          </a:bodyPr>
          <a:lstStyle/>
          <a:p>
            <a:r>
              <a:rPr lang="zh-CN" altLang="en-US" dirty="0"/>
              <a:t>https://blog.csdn.net/qq_36583373/article/details/109364878</a:t>
            </a:r>
            <a:endParaRPr lang="zh-CN" altLang="en-US" dirty="0"/>
          </a:p>
        </p:txBody>
      </p:sp>
      <p:pic>
        <p:nvPicPr>
          <p:cNvPr id="11" name="图片 10"/>
          <p:cNvPicPr>
            <a:picLocks noChangeAspect="1"/>
          </p:cNvPicPr>
          <p:nvPr/>
        </p:nvPicPr>
        <p:blipFill>
          <a:blip r:embed="rId2">
            <a:clrChange>
              <a:clrFrom>
                <a:srgbClr val="FFFFFF"/>
              </a:clrFrom>
              <a:clrTo>
                <a:srgbClr val="FFFFFF">
                  <a:alpha val="0"/>
                </a:srgbClr>
              </a:clrTo>
            </a:clrChange>
          </a:blip>
          <a:stretch>
            <a:fillRect/>
          </a:stretch>
        </p:blipFill>
        <p:spPr>
          <a:xfrm>
            <a:off x="6861851" y="2530863"/>
            <a:ext cx="2438291" cy="1226192"/>
          </a:xfrm>
          <a:prstGeom prst="rect">
            <a:avLst/>
          </a:prstGeom>
        </p:spPr>
      </p:pic>
      <p:pic>
        <p:nvPicPr>
          <p:cNvPr id="10" name="图片 9"/>
          <p:cNvPicPr>
            <a:picLocks noChangeAspect="1"/>
          </p:cNvPicPr>
          <p:nvPr/>
        </p:nvPicPr>
        <p:blipFill>
          <a:blip r:embed="rId3">
            <a:clrChange>
              <a:clrFrom>
                <a:srgbClr val="FFFFFF"/>
              </a:clrFrom>
              <a:clrTo>
                <a:srgbClr val="FFFFFF">
                  <a:alpha val="0"/>
                </a:srgbClr>
              </a:clrTo>
            </a:clrChange>
          </a:blip>
          <a:stretch>
            <a:fillRect/>
          </a:stretch>
        </p:blipFill>
        <p:spPr>
          <a:xfrm>
            <a:off x="6788483" y="3491412"/>
            <a:ext cx="3147603" cy="1060074"/>
          </a:xfrm>
          <a:prstGeom prst="rect">
            <a:avLst/>
          </a:prstGeom>
        </p:spPr>
      </p:pic>
      <p:pic>
        <p:nvPicPr>
          <p:cNvPr id="15" name="图片 14"/>
          <p:cNvPicPr>
            <a:picLocks noChangeAspect="1"/>
          </p:cNvPicPr>
          <p:nvPr/>
        </p:nvPicPr>
        <p:blipFill>
          <a:blip r:embed="rId4">
            <a:clrChange>
              <a:clrFrom>
                <a:srgbClr val="FFFFFF"/>
              </a:clrFrom>
              <a:clrTo>
                <a:srgbClr val="FFFFFF">
                  <a:alpha val="0"/>
                </a:srgbClr>
              </a:clrTo>
            </a:clrChange>
          </a:blip>
          <a:stretch>
            <a:fillRect/>
          </a:stretch>
        </p:blipFill>
        <p:spPr>
          <a:xfrm>
            <a:off x="6861851" y="4288829"/>
            <a:ext cx="2566496" cy="1060074"/>
          </a:xfrm>
          <a:prstGeom prst="rect">
            <a:avLst/>
          </a:prstGeom>
        </p:spPr>
      </p:pic>
      <p:sp>
        <p:nvSpPr>
          <p:cNvPr id="21" name="文本框 20"/>
          <p:cNvSpPr txBox="1"/>
          <p:nvPr/>
        </p:nvSpPr>
        <p:spPr>
          <a:xfrm>
            <a:off x="7074086" y="599251"/>
            <a:ext cx="3576122" cy="400110"/>
          </a:xfrm>
          <a:prstGeom prst="rect">
            <a:avLst/>
          </a:prstGeom>
          <a:noFill/>
        </p:spPr>
        <p:txBody>
          <a:bodyPr wrap="square">
            <a:spAutoFit/>
          </a:bodyPr>
          <a:lstStyle/>
          <a:p>
            <a:r>
              <a:rPr lang="zh-CN" altLang="en-US" sz="2000" b="1" u="sng" dirty="0">
                <a:effectLst>
                  <a:outerShdw blurRad="38100" dist="38100" dir="2700000" algn="tl">
                    <a:srgbClr val="000000">
                      <a:alpha val="43137"/>
                    </a:srgbClr>
                  </a:outerShdw>
                </a:effectLst>
              </a:rPr>
              <a:t>前后向空间平滑算法</a:t>
            </a:r>
            <a:endParaRPr lang="zh-CN" altLang="en-US" sz="2000" b="1" u="sng" dirty="0">
              <a:effectLst>
                <a:outerShdw blurRad="38100" dist="38100" dir="2700000" algn="tl">
                  <a:srgbClr val="000000">
                    <a:alpha val="43137"/>
                  </a:srgbClr>
                </a:outerShdw>
              </a:effectLst>
            </a:endParaRPr>
          </a:p>
        </p:txBody>
      </p:sp>
      <p:sp>
        <p:nvSpPr>
          <p:cNvPr id="3" name="标题 2"/>
          <p:cNvSpPr>
            <a:spLocks noGrp="1"/>
          </p:cNvSpPr>
          <p:nvPr>
            <p:ph type="title"/>
          </p:nvPr>
        </p:nvSpPr>
        <p:spPr/>
        <p:txBody>
          <a:bodyPr/>
          <a:lstStyle/>
          <a:p>
            <a:endParaRPr lang="zh-CN" altLang="en-US"/>
          </a:p>
        </p:txBody>
      </p:sp>
      <p:sp>
        <p:nvSpPr>
          <p:cNvPr id="16"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7" name="图片 16"/>
          <p:cNvPicPr>
            <a:picLocks noChangeAspect="1"/>
          </p:cNvPicPr>
          <p:nvPr/>
        </p:nvPicPr>
        <p:blipFill rotWithShape="1">
          <a:blip r:embed="rId5"/>
          <a:srcRect t="89926"/>
          <a:stretch>
            <a:fillRect/>
          </a:stretch>
        </p:blipFill>
        <p:spPr>
          <a:xfrm>
            <a:off x="-13252" y="6676373"/>
            <a:ext cx="12192000" cy="199556"/>
          </a:xfrm>
          <a:prstGeom prst="rect">
            <a:avLst/>
          </a:prstGeom>
        </p:spPr>
      </p:pic>
      <p:pic>
        <p:nvPicPr>
          <p:cNvPr id="18" name="图片 17"/>
          <p:cNvPicPr>
            <a:picLocks noChangeAspect="1"/>
          </p:cNvPicPr>
          <p:nvPr/>
        </p:nvPicPr>
        <p:blipFill>
          <a:blip r:embed="rId6"/>
          <a:stretch>
            <a:fillRect/>
          </a:stretch>
        </p:blipFill>
        <p:spPr>
          <a:xfrm>
            <a:off x="9515388" y="485139"/>
            <a:ext cx="2358781" cy="579748"/>
          </a:xfrm>
          <a:prstGeom prst="rect">
            <a:avLst/>
          </a:prstGeom>
        </p:spPr>
      </p:pic>
      <p:pic>
        <p:nvPicPr>
          <p:cNvPr id="20" name="图片 19"/>
          <p:cNvPicPr>
            <a:picLocks noChangeAspect="1"/>
          </p:cNvPicPr>
          <p:nvPr/>
        </p:nvPicPr>
        <p:blipFill>
          <a:blip r:embed="rId7"/>
          <a:stretch>
            <a:fillRect/>
          </a:stretch>
        </p:blipFill>
        <p:spPr>
          <a:xfrm>
            <a:off x="466570" y="170798"/>
            <a:ext cx="265554" cy="9347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4173"/>
            <a:ext cx="12192000" cy="6849653"/>
          </a:xfrm>
          <a:prstGeom prst="rect">
            <a:avLst/>
          </a:prstGeom>
        </p:spPr>
      </p:pic>
      <p:sp>
        <p:nvSpPr>
          <p:cNvPr id="7" name="任意多边形 6"/>
          <p:cNvSpPr/>
          <p:nvPr/>
        </p:nvSpPr>
        <p:spPr>
          <a:xfrm>
            <a:off x="613162" y="2081355"/>
            <a:ext cx="5049308" cy="1856483"/>
          </a:xfrm>
          <a:custGeom>
            <a:avLst/>
            <a:gdLst>
              <a:gd name="connsiteX0" fmla="*/ 1112071 w 4901184"/>
              <a:gd name="connsiteY0" fmla="*/ 0 h 1801368"/>
              <a:gd name="connsiteX1" fmla="*/ 4901184 w 4901184"/>
              <a:gd name="connsiteY1" fmla="*/ 0 h 1801368"/>
              <a:gd name="connsiteX2" fmla="*/ 4901184 w 4901184"/>
              <a:gd name="connsiteY2" fmla="*/ 1008251 h 1801368"/>
              <a:gd name="connsiteX3" fmla="*/ 3799357 w 4901184"/>
              <a:gd name="connsiteY3" fmla="*/ 1801368 h 1801368"/>
              <a:gd name="connsiteX4" fmla="*/ 0 w 4901184"/>
              <a:gd name="connsiteY4" fmla="*/ 1801368 h 1801368"/>
              <a:gd name="connsiteX5" fmla="*/ 0 w 4901184"/>
              <a:gd name="connsiteY5" fmla="*/ 800490 h 180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1801368">
                <a:moveTo>
                  <a:pt x="1112071" y="0"/>
                </a:moveTo>
                <a:lnTo>
                  <a:pt x="4901184" y="0"/>
                </a:lnTo>
                <a:lnTo>
                  <a:pt x="4901184" y="1008251"/>
                </a:lnTo>
                <a:lnTo>
                  <a:pt x="3799357" y="1801368"/>
                </a:lnTo>
                <a:lnTo>
                  <a:pt x="0" y="1801368"/>
                </a:lnTo>
                <a:lnTo>
                  <a:pt x="0" y="800490"/>
                </a:lnTo>
                <a:close/>
              </a:path>
            </a:pathLst>
          </a:custGeom>
          <a:solidFill>
            <a:schemeClr val="accent2">
              <a:alpha val="85000"/>
            </a:schemeClr>
          </a:solidFill>
          <a:ln w="12700" cap="flat" cmpd="sng" algn="ctr">
            <a:solidFill>
              <a:schemeClr val="accent1">
                <a:lumMod val="20000"/>
                <a:lumOff val="80000"/>
              </a:schemeClr>
            </a:solidFill>
            <a:prstDash val="solid"/>
            <a:miter lim="800000"/>
          </a:ln>
          <a:effectLst/>
        </p:spPr>
        <p:txBody>
          <a:bodyPr lIns="121746" tIns="60864" rIns="121746" bIns="60864" anchor="ctr"/>
          <a:lstStyle/>
          <a:p>
            <a:pPr algn="ctr" defTabSz="1217295">
              <a:defRPr/>
            </a:pPr>
            <a:endParaRPr lang="zh-CN" altLang="en-US" sz="1200" kern="0">
              <a:solidFill>
                <a:prstClr val="white"/>
              </a:solidFill>
              <a:latin typeface="Calibri" panose="020F0502020204030204"/>
              <a:ea typeface="幼圆"/>
            </a:endParaRPr>
          </a:p>
        </p:txBody>
      </p:sp>
      <p:cxnSp>
        <p:nvCxnSpPr>
          <p:cNvPr id="8" name="直接连接符 7"/>
          <p:cNvCxnSpPr/>
          <p:nvPr/>
        </p:nvCxnSpPr>
        <p:spPr>
          <a:xfrm flipH="1">
            <a:off x="289598" y="1932317"/>
            <a:ext cx="1666204" cy="1207744"/>
          </a:xfrm>
          <a:prstGeom prst="line">
            <a:avLst/>
          </a:prstGeom>
          <a:noFill/>
          <a:ln w="12700" cap="flat" cmpd="sng" algn="ctr">
            <a:solidFill>
              <a:schemeClr val="bg1"/>
            </a:solidFill>
            <a:prstDash val="solid"/>
            <a:miter lim="800000"/>
          </a:ln>
          <a:effectLst/>
        </p:spPr>
      </p:cxnSp>
      <p:cxnSp>
        <p:nvCxnSpPr>
          <p:cNvPr id="9" name="直接连接符 8"/>
          <p:cNvCxnSpPr/>
          <p:nvPr/>
        </p:nvCxnSpPr>
        <p:spPr>
          <a:xfrm flipH="1">
            <a:off x="4214002" y="2857500"/>
            <a:ext cx="1795734" cy="1316680"/>
          </a:xfrm>
          <a:prstGeom prst="line">
            <a:avLst/>
          </a:prstGeom>
          <a:noFill/>
          <a:ln w="12700" cap="flat" cmpd="sng" algn="ctr">
            <a:solidFill>
              <a:schemeClr val="bg1"/>
            </a:solidFill>
            <a:prstDash val="solid"/>
            <a:miter lim="800000"/>
          </a:ln>
          <a:effectLst/>
        </p:spPr>
      </p:cxnSp>
      <p:sp>
        <p:nvSpPr>
          <p:cNvPr id="10" name="TextBox 21"/>
          <p:cNvSpPr txBox="1"/>
          <p:nvPr/>
        </p:nvSpPr>
        <p:spPr>
          <a:xfrm>
            <a:off x="2061634" y="2147314"/>
            <a:ext cx="2152368" cy="615171"/>
          </a:xfrm>
          <a:prstGeom prst="rect">
            <a:avLst/>
          </a:prstGeom>
          <a:noFill/>
        </p:spPr>
        <p:txBody>
          <a:bodyPr wrap="square" lIns="121581" tIns="60768" rIns="121581" bIns="60768"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First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86559" y="2615925"/>
            <a:ext cx="3942641" cy="1354211"/>
          </a:xfrm>
          <a:prstGeom prst="rect">
            <a:avLst/>
          </a:prstGeom>
          <a:noFill/>
        </p:spPr>
        <p:txBody>
          <a:bodyPr wrap="square" lIns="121914" tIns="60957" rIns="121914" bIns="60957" rtlCol="0">
            <a:spAutoFit/>
          </a:bodyPr>
          <a:lstStyle/>
          <a:p>
            <a:r>
              <a:rPr lang="en-US" altLang="zh-CN" sz="4000" b="1" dirty="0">
                <a:solidFill>
                  <a:schemeClr val="bg1"/>
                </a:solidFill>
                <a:cs typeface="+mn-ea"/>
                <a:sym typeface="+mn-lt"/>
              </a:rPr>
              <a:t>DOA Tech Background</a:t>
            </a:r>
            <a:endParaRPr lang="en-US" altLang="zh-CN" sz="4000" b="1" dirty="0">
              <a:solidFill>
                <a:schemeClr val="bg1"/>
              </a:solidFill>
              <a:cs typeface="+mn-ea"/>
              <a:sym typeface="+mn-lt"/>
            </a:endParaRPr>
          </a:p>
        </p:txBody>
      </p:sp>
      <p:pic>
        <p:nvPicPr>
          <p:cNvPr id="13" name="图形 5"/>
          <p:cNvPicPr>
            <a:picLocks noChangeAspect="1"/>
          </p:cNvPicPr>
          <p:nvPr/>
        </p:nvPicPr>
        <p:blipFill>
          <a:blip r:embed="rId2"/>
          <a:stretch>
            <a:fillRect/>
          </a:stretch>
        </p:blipFill>
        <p:spPr>
          <a:xfrm>
            <a:off x="1086559" y="351138"/>
            <a:ext cx="4217199" cy="562293"/>
          </a:xfrm>
          <a:prstGeom prst="rect">
            <a:avLst/>
          </a:prstGeom>
        </p:spPr>
      </p:pic>
      <p:sp>
        <p:nvSpPr>
          <p:cNvPr id="14" name="箭头: 五边形 20"/>
          <p:cNvSpPr/>
          <p:nvPr/>
        </p:nvSpPr>
        <p:spPr>
          <a:xfrm rot="5400000">
            <a:off x="-51547" y="346229"/>
            <a:ext cx="1234440" cy="765811"/>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15" name="图形 9"/>
          <p:cNvPicPr>
            <a:picLocks noChangeAspect="1"/>
          </p:cNvPicPr>
          <p:nvPr/>
        </p:nvPicPr>
        <p:blipFill>
          <a:blip r:embed="rId3"/>
          <a:stretch>
            <a:fillRect/>
          </a:stretch>
        </p:blipFill>
        <p:spPr>
          <a:xfrm>
            <a:off x="320749" y="273524"/>
            <a:ext cx="489848" cy="71752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sp>
        <p:nvSpPr>
          <p:cNvPr id="34" name="文本框 33"/>
          <p:cNvSpPr txBox="1"/>
          <p:nvPr/>
        </p:nvSpPr>
        <p:spPr>
          <a:xfrm>
            <a:off x="6951380" y="1462088"/>
            <a:ext cx="3806156"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Dec</a:t>
            </a:r>
            <a:r>
              <a:rPr kumimoji="0" lang="en-US" altLang="zh-CN"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oherence M</a:t>
            </a:r>
            <a:r>
              <a:rPr lang="en-US" altLang="zh-CN" sz="2800" b="1" dirty="0">
                <a:solidFill>
                  <a:srgbClr val="FF0000"/>
                </a:solidFill>
                <a:latin typeface="等线" panose="02010600030101010101" charset="-122"/>
                <a:ea typeface="等线" panose="02010600030101010101" charset="-122"/>
              </a:rPr>
              <a:t>USIC</a:t>
            </a:r>
            <a:endParaRPr lang="zh-CN" altLang="en-US" sz="2000" dirty="0">
              <a:solidFill>
                <a:srgbClr val="FF0000"/>
              </a:solidFill>
            </a:endParaRPr>
          </a:p>
        </p:txBody>
      </p:sp>
      <p:sp>
        <p:nvSpPr>
          <p:cNvPr id="21" name="文本框 20"/>
          <p:cNvSpPr txBox="1"/>
          <p:nvPr/>
        </p:nvSpPr>
        <p:spPr>
          <a:xfrm>
            <a:off x="7495086" y="2017204"/>
            <a:ext cx="3576122" cy="400110"/>
          </a:xfrm>
          <a:prstGeom prst="rect">
            <a:avLst/>
          </a:prstGeom>
          <a:noFill/>
        </p:spPr>
        <p:txBody>
          <a:bodyPr wrap="square">
            <a:spAutoFit/>
          </a:bodyPr>
          <a:lstStyle/>
          <a:p>
            <a:r>
              <a:rPr lang="zh-CN" altLang="en-US" sz="2000" b="1" u="sng" dirty="0">
                <a:effectLst>
                  <a:outerShdw blurRad="38100" dist="38100" dir="2700000" algn="tl">
                    <a:srgbClr val="000000">
                      <a:alpha val="43137"/>
                    </a:srgbClr>
                  </a:outerShdw>
                </a:effectLst>
              </a:rPr>
              <a:t>前后向空间平滑算法</a:t>
            </a:r>
            <a:endParaRPr lang="zh-CN" altLang="en-US" sz="2000" b="1" u="sng" dirty="0">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2000621" y="2593130"/>
            <a:ext cx="3240000" cy="3240000"/>
          </a:xfrm>
          <a:prstGeom prst="rect">
            <a:avLst/>
          </a:prstGeom>
        </p:spPr>
      </p:pic>
      <p:pic>
        <p:nvPicPr>
          <p:cNvPr id="9" name="图片 8"/>
          <p:cNvPicPr>
            <a:picLocks noChangeAspect="1"/>
          </p:cNvPicPr>
          <p:nvPr/>
        </p:nvPicPr>
        <p:blipFill>
          <a:blip r:embed="rId2">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7238225" y="2666244"/>
            <a:ext cx="3232465" cy="3240000"/>
          </a:xfrm>
          <a:prstGeom prst="rect">
            <a:avLst/>
          </a:prstGeom>
        </p:spPr>
      </p:pic>
      <p:sp>
        <p:nvSpPr>
          <p:cNvPr id="22" name="文本框 21"/>
          <p:cNvSpPr txBox="1"/>
          <p:nvPr/>
        </p:nvSpPr>
        <p:spPr>
          <a:xfrm>
            <a:off x="2942199" y="1334248"/>
            <a:ext cx="1601856" cy="523220"/>
          </a:xfrm>
          <a:prstGeom prst="rect">
            <a:avLst/>
          </a:prstGeom>
          <a:noFill/>
        </p:spPr>
        <p:txBody>
          <a:bodyPr wrap="square">
            <a:spAutoFit/>
          </a:bodyPr>
          <a:lstStyle/>
          <a:p>
            <a:r>
              <a:rPr kumimoji="0" lang="en-US" altLang="zh-CN"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MUSIC</a:t>
            </a:r>
            <a:endParaRPr lang="zh-CN" altLang="en-US" dirty="0"/>
          </a:p>
        </p:txBody>
      </p:sp>
      <p:sp>
        <p:nvSpPr>
          <p:cNvPr id="23" name="文本框 22"/>
          <p:cNvSpPr txBox="1"/>
          <p:nvPr/>
        </p:nvSpPr>
        <p:spPr>
          <a:xfrm>
            <a:off x="2864419" y="1887298"/>
            <a:ext cx="1512404" cy="400110"/>
          </a:xfrm>
          <a:prstGeom prst="rect">
            <a:avLst/>
          </a:prstGeom>
          <a:noFill/>
        </p:spPr>
        <p:txBody>
          <a:bodyPr wrap="square">
            <a:spAutoFit/>
          </a:bodyPr>
          <a:lstStyle/>
          <a:p>
            <a:r>
              <a:rPr lang="zh-CN" altLang="en-US" sz="2000" b="1" u="sng" dirty="0">
                <a:effectLst>
                  <a:outerShdw blurRad="38100" dist="38100" dir="2700000" algn="tl">
                    <a:srgbClr val="000000">
                      <a:alpha val="43137"/>
                    </a:srgbClr>
                  </a:outerShdw>
                </a:effectLst>
              </a:rPr>
              <a:t>空间谱搜索</a:t>
            </a:r>
            <a:endParaRPr lang="zh-CN" altLang="en-US" sz="2000" b="1" u="sng" dirty="0">
              <a:effectLst>
                <a:outerShdw blurRad="38100" dist="38100" dir="2700000" algn="tl">
                  <a:srgbClr val="000000">
                    <a:alpha val="43137"/>
                  </a:srgbClr>
                </a:outerShdw>
              </a:effectLst>
            </a:endParaRPr>
          </a:p>
        </p:txBody>
      </p:sp>
      <p:sp>
        <p:nvSpPr>
          <p:cNvPr id="3" name="标题 2"/>
          <p:cNvSpPr>
            <a:spLocks noGrp="1"/>
          </p:cNvSpPr>
          <p:nvPr>
            <p:ph type="title"/>
          </p:nvPr>
        </p:nvSpPr>
        <p:spPr/>
        <p:txBody>
          <a:bodyPr/>
          <a:lstStyle/>
          <a:p>
            <a:endParaRPr lang="zh-CN" altLang="en-US"/>
          </a:p>
        </p:txBody>
      </p:sp>
      <p:sp>
        <p:nvSpPr>
          <p:cNvPr id="12"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13" name="图片 12"/>
          <p:cNvPicPr>
            <a:picLocks noChangeAspect="1"/>
          </p:cNvPicPr>
          <p:nvPr/>
        </p:nvPicPr>
        <p:blipFill rotWithShape="1">
          <a:blip r:embed="rId3"/>
          <a:srcRect t="89926"/>
          <a:stretch>
            <a:fillRect/>
          </a:stretch>
        </p:blipFill>
        <p:spPr>
          <a:xfrm>
            <a:off x="-13252" y="6676373"/>
            <a:ext cx="12192000" cy="199556"/>
          </a:xfrm>
          <a:prstGeom prst="rect">
            <a:avLst/>
          </a:prstGeom>
        </p:spPr>
      </p:pic>
      <p:pic>
        <p:nvPicPr>
          <p:cNvPr id="14" name="图片 13"/>
          <p:cNvPicPr>
            <a:picLocks noChangeAspect="1"/>
          </p:cNvPicPr>
          <p:nvPr/>
        </p:nvPicPr>
        <p:blipFill>
          <a:blip r:embed="rId4"/>
          <a:stretch>
            <a:fillRect/>
          </a:stretch>
        </p:blipFill>
        <p:spPr>
          <a:xfrm>
            <a:off x="9515388" y="485139"/>
            <a:ext cx="2358781" cy="579748"/>
          </a:xfrm>
          <a:prstGeom prst="rect">
            <a:avLst/>
          </a:prstGeom>
        </p:spPr>
      </p:pic>
      <p:pic>
        <p:nvPicPr>
          <p:cNvPr id="15" name="图片 14"/>
          <p:cNvPicPr>
            <a:picLocks noChangeAspect="1"/>
          </p:cNvPicPr>
          <p:nvPr/>
        </p:nvPicPr>
        <p:blipFill>
          <a:blip r:embed="rId5"/>
          <a:stretch>
            <a:fillRect/>
          </a:stretch>
        </p:blipFill>
        <p:spPr>
          <a:xfrm>
            <a:off x="466570" y="170798"/>
            <a:ext cx="265554" cy="93475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pic>
        <p:nvPicPr>
          <p:cNvPr id="5" name="图片 4"/>
          <p:cNvPicPr>
            <a:picLocks noChangeAspect="1"/>
          </p:cNvPicPr>
          <p:nvPr/>
        </p:nvPicPr>
        <p:blipFill>
          <a:blip r:embed="rId1"/>
          <a:stretch>
            <a:fillRect/>
          </a:stretch>
        </p:blipFill>
        <p:spPr>
          <a:xfrm>
            <a:off x="902511" y="1308502"/>
            <a:ext cx="5478890" cy="4639990"/>
          </a:xfrm>
          <a:prstGeom prst="rect">
            <a:avLst/>
          </a:prstGeom>
        </p:spPr>
      </p:pic>
      <p:pic>
        <p:nvPicPr>
          <p:cNvPr id="10" name="图片 9"/>
          <p:cNvPicPr>
            <a:picLocks noChangeAspect="1"/>
          </p:cNvPicPr>
          <p:nvPr/>
        </p:nvPicPr>
        <p:blipFill rotWithShape="1">
          <a:blip r:embed="rId2"/>
          <a:srcRect t="51155"/>
          <a:stretch>
            <a:fillRect/>
          </a:stretch>
        </p:blipFill>
        <p:spPr>
          <a:xfrm>
            <a:off x="7484165" y="1222513"/>
            <a:ext cx="3437275" cy="2565378"/>
          </a:xfrm>
          <a:prstGeom prst="rect">
            <a:avLst/>
          </a:prstGeom>
        </p:spPr>
      </p:pic>
      <p:pic>
        <p:nvPicPr>
          <p:cNvPr id="12" name="图片 11"/>
          <p:cNvPicPr>
            <a:picLocks noChangeAspect="1"/>
          </p:cNvPicPr>
          <p:nvPr/>
        </p:nvPicPr>
        <p:blipFill>
          <a:blip r:embed="rId3"/>
          <a:stretch>
            <a:fillRect/>
          </a:stretch>
        </p:blipFill>
        <p:spPr>
          <a:xfrm>
            <a:off x="7031869" y="3932432"/>
            <a:ext cx="4178646" cy="2130290"/>
          </a:xfrm>
          <a:prstGeom prst="rect">
            <a:avLst/>
          </a:prstGeom>
        </p:spPr>
      </p:pic>
      <p:cxnSp>
        <p:nvCxnSpPr>
          <p:cNvPr id="14" name="直接箭头连接符 13"/>
          <p:cNvCxnSpPr/>
          <p:nvPr/>
        </p:nvCxnSpPr>
        <p:spPr>
          <a:xfrm flipV="1">
            <a:off x="3796748" y="3718317"/>
            <a:ext cx="0" cy="1778022"/>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20" name="文本框 19"/>
          <p:cNvSpPr txBox="1"/>
          <p:nvPr/>
        </p:nvSpPr>
        <p:spPr>
          <a:xfrm>
            <a:off x="3902633" y="5188123"/>
            <a:ext cx="1564617" cy="369332"/>
          </a:xfrm>
          <a:prstGeom prst="rect">
            <a:avLst/>
          </a:prstGeom>
          <a:noFill/>
        </p:spPr>
        <p:txBody>
          <a:bodyPr wrap="square">
            <a:spAutoFit/>
          </a:bodyPr>
          <a:lstStyle/>
          <a:p>
            <a:r>
              <a:rPr lang="zh-CN" altLang="en-US" sz="1800" b="1" u="sng" dirty="0">
                <a:solidFill>
                  <a:srgbClr val="FFC000"/>
                </a:solidFill>
                <a:effectLst>
                  <a:outerShdw blurRad="38100" dist="38100" dir="2700000" algn="tl">
                    <a:srgbClr val="000000">
                      <a:alpha val="43137"/>
                    </a:srgbClr>
                  </a:outerShdw>
                </a:effectLst>
              </a:rPr>
              <a:t>接收机位置</a:t>
            </a:r>
            <a:endParaRPr lang="zh-CN" altLang="en-US" dirty="0">
              <a:solidFill>
                <a:srgbClr val="FFC000"/>
              </a:solidFill>
            </a:endParaRPr>
          </a:p>
        </p:txBody>
      </p:sp>
      <p:sp>
        <p:nvSpPr>
          <p:cNvPr id="24" name="文本框 23"/>
          <p:cNvSpPr txBox="1"/>
          <p:nvPr/>
        </p:nvSpPr>
        <p:spPr>
          <a:xfrm>
            <a:off x="2090591" y="3151292"/>
            <a:ext cx="1564617" cy="369332"/>
          </a:xfrm>
          <a:prstGeom prst="rect">
            <a:avLst/>
          </a:prstGeom>
          <a:noFill/>
        </p:spPr>
        <p:txBody>
          <a:bodyPr wrap="square">
            <a:spAutoFit/>
          </a:bodyPr>
          <a:lstStyle/>
          <a:p>
            <a:r>
              <a:rPr lang="zh-CN" altLang="en-US" sz="1800" b="1" u="sng" dirty="0">
                <a:solidFill>
                  <a:srgbClr val="FFC000"/>
                </a:solidFill>
                <a:effectLst>
                  <a:outerShdw blurRad="38100" dist="38100" dir="2700000" algn="tl">
                    <a:srgbClr val="000000">
                      <a:alpha val="43137"/>
                    </a:srgbClr>
                  </a:outerShdw>
                </a:effectLst>
              </a:rPr>
              <a:t>基站大概位置</a:t>
            </a:r>
            <a:endParaRPr lang="zh-CN" altLang="en-US" dirty="0">
              <a:solidFill>
                <a:srgbClr val="FFC000"/>
              </a:solidFill>
            </a:endParaRPr>
          </a:p>
        </p:txBody>
      </p:sp>
      <p:sp>
        <p:nvSpPr>
          <p:cNvPr id="25" name="文本框 24"/>
          <p:cNvSpPr txBox="1"/>
          <p:nvPr/>
        </p:nvSpPr>
        <p:spPr>
          <a:xfrm>
            <a:off x="1423865" y="5121614"/>
            <a:ext cx="1564617" cy="369332"/>
          </a:xfrm>
          <a:prstGeom prst="rect">
            <a:avLst/>
          </a:prstGeom>
          <a:noFill/>
        </p:spPr>
        <p:txBody>
          <a:bodyPr wrap="square">
            <a:spAutoFit/>
          </a:bodyPr>
          <a:lstStyle/>
          <a:p>
            <a:r>
              <a:rPr lang="zh-CN" altLang="en-US" sz="1800" b="1" u="sng" dirty="0">
                <a:solidFill>
                  <a:srgbClr val="FFC000"/>
                </a:solidFill>
                <a:effectLst>
                  <a:outerShdw blurRad="38100" dist="38100" dir="2700000" algn="tl">
                    <a:srgbClr val="000000">
                      <a:alpha val="43137"/>
                    </a:srgbClr>
                  </a:outerShdw>
                </a:effectLst>
              </a:rPr>
              <a:t>专家公寓</a:t>
            </a:r>
            <a:endParaRPr lang="zh-CN" altLang="en-US" dirty="0">
              <a:solidFill>
                <a:srgbClr val="FFC000"/>
              </a:solidFill>
            </a:endParaRPr>
          </a:p>
        </p:txBody>
      </p:sp>
      <p:sp>
        <p:nvSpPr>
          <p:cNvPr id="26" name="文本框 25"/>
          <p:cNvSpPr txBox="1"/>
          <p:nvPr/>
        </p:nvSpPr>
        <p:spPr>
          <a:xfrm>
            <a:off x="4684942" y="1871356"/>
            <a:ext cx="1564617" cy="369332"/>
          </a:xfrm>
          <a:prstGeom prst="rect">
            <a:avLst/>
          </a:prstGeom>
          <a:noFill/>
        </p:spPr>
        <p:txBody>
          <a:bodyPr wrap="square">
            <a:spAutoFit/>
          </a:bodyPr>
          <a:lstStyle/>
          <a:p>
            <a:r>
              <a:rPr lang="zh-CN" altLang="en-US" sz="1800" b="1" u="sng" dirty="0">
                <a:solidFill>
                  <a:srgbClr val="FFC000"/>
                </a:solidFill>
                <a:effectLst>
                  <a:outerShdw blurRad="38100" dist="38100" dir="2700000" algn="tl">
                    <a:srgbClr val="000000">
                      <a:alpha val="43137"/>
                    </a:srgbClr>
                  </a:outerShdw>
                </a:effectLst>
              </a:rPr>
              <a:t>新生宿舍</a:t>
            </a:r>
            <a:endParaRPr lang="zh-CN" altLang="en-US" dirty="0">
              <a:solidFill>
                <a:srgbClr val="FFC000"/>
              </a:solidFill>
            </a:endParaRPr>
          </a:p>
        </p:txBody>
      </p:sp>
      <p:sp>
        <p:nvSpPr>
          <p:cNvPr id="16" name="椭圆 15"/>
          <p:cNvSpPr/>
          <p:nvPr/>
        </p:nvSpPr>
        <p:spPr>
          <a:xfrm>
            <a:off x="3744822" y="3529105"/>
            <a:ext cx="119270" cy="14908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748463" y="5557220"/>
            <a:ext cx="96569" cy="9536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p:cNvCxnSpPr/>
          <p:nvPr/>
        </p:nvCxnSpPr>
        <p:spPr>
          <a:xfrm flipV="1">
            <a:off x="3850879" y="3151292"/>
            <a:ext cx="907093" cy="245361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29" name="直接箭头连接符 28"/>
          <p:cNvCxnSpPr/>
          <p:nvPr/>
        </p:nvCxnSpPr>
        <p:spPr>
          <a:xfrm flipH="1" flipV="1">
            <a:off x="2465063" y="4158971"/>
            <a:ext cx="1260168" cy="137030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32" name="直接箭头连接符 31"/>
          <p:cNvCxnSpPr/>
          <p:nvPr/>
        </p:nvCxnSpPr>
        <p:spPr>
          <a:xfrm flipV="1">
            <a:off x="4019582" y="4895024"/>
            <a:ext cx="1671095" cy="602394"/>
          </a:xfrm>
          <a:prstGeom prst="straightConnector1">
            <a:avLst/>
          </a:prstGeom>
          <a:ln w="38100">
            <a:prstDash val="sysDot"/>
            <a:tailEnd type="triangle"/>
          </a:ln>
        </p:spPr>
        <p:style>
          <a:lnRef idx="1">
            <a:schemeClr val="accent4"/>
          </a:lnRef>
          <a:fillRef idx="0">
            <a:schemeClr val="accent4"/>
          </a:fillRef>
          <a:effectRef idx="0">
            <a:schemeClr val="accent4"/>
          </a:effectRef>
          <a:fontRef idx="minor">
            <a:schemeClr val="tx1"/>
          </a:fontRef>
        </p:style>
      </p:cxnSp>
      <p:sp>
        <p:nvSpPr>
          <p:cNvPr id="35" name="文本框 34"/>
          <p:cNvSpPr txBox="1"/>
          <p:nvPr/>
        </p:nvSpPr>
        <p:spPr>
          <a:xfrm>
            <a:off x="5408440" y="4999074"/>
            <a:ext cx="1564617" cy="369332"/>
          </a:xfrm>
          <a:prstGeom prst="rect">
            <a:avLst/>
          </a:prstGeom>
          <a:noFill/>
        </p:spPr>
        <p:txBody>
          <a:bodyPr wrap="square">
            <a:spAutoFit/>
          </a:bodyPr>
          <a:lstStyle/>
          <a:p>
            <a:r>
              <a:rPr lang="zh-CN" altLang="en-US" b="1" u="sng" dirty="0">
                <a:solidFill>
                  <a:srgbClr val="FFC000"/>
                </a:solidFill>
                <a:effectLst>
                  <a:outerShdw blurRad="38100" dist="38100" dir="2700000" algn="tl">
                    <a:srgbClr val="000000">
                      <a:alpha val="43137"/>
                    </a:srgbClr>
                  </a:outerShdw>
                </a:effectLst>
              </a:rPr>
              <a:t>慧园</a:t>
            </a:r>
            <a:endParaRPr lang="zh-CN" altLang="en-US" dirty="0">
              <a:solidFill>
                <a:srgbClr val="FFC000"/>
              </a:solidFill>
            </a:endParaRPr>
          </a:p>
        </p:txBody>
      </p:sp>
      <p:pic>
        <p:nvPicPr>
          <p:cNvPr id="39" name="图片 38"/>
          <p:cNvPicPr>
            <a:picLocks noChangeAspect="1"/>
          </p:cNvPicPr>
          <p:nvPr/>
        </p:nvPicPr>
        <p:blipFill>
          <a:blip r:embed="rId4"/>
          <a:stretch>
            <a:fillRect/>
          </a:stretch>
        </p:blipFill>
        <p:spPr>
          <a:xfrm>
            <a:off x="894279" y="1311301"/>
            <a:ext cx="1867130" cy="1839991"/>
          </a:xfrm>
          <a:prstGeom prst="rect">
            <a:avLst/>
          </a:prstGeom>
        </p:spPr>
      </p:pic>
      <p:sp>
        <p:nvSpPr>
          <p:cNvPr id="3" name="标题 2"/>
          <p:cNvSpPr>
            <a:spLocks noGrp="1"/>
          </p:cNvSpPr>
          <p:nvPr>
            <p:ph type="title"/>
          </p:nvPr>
        </p:nvSpPr>
        <p:spPr/>
        <p:txBody>
          <a:bodyPr/>
          <a:lstStyle/>
          <a:p>
            <a:endParaRPr lang="zh-CN" altLang="en-US"/>
          </a:p>
        </p:txBody>
      </p:sp>
      <p:sp>
        <p:nvSpPr>
          <p:cNvPr id="21"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DOA Algorithms</a:t>
            </a:r>
            <a:endParaRPr lang="en-US" altLang="zh-CN" sz="3600" b="1" dirty="0">
              <a:solidFill>
                <a:srgbClr val="28B5B2"/>
              </a:solidFill>
              <a:latin typeface="Calibri" panose="020F0502020204030204" pitchFamily="34" charset="0"/>
            </a:endParaRPr>
          </a:p>
        </p:txBody>
      </p:sp>
      <p:pic>
        <p:nvPicPr>
          <p:cNvPr id="22" name="图片 21"/>
          <p:cNvPicPr>
            <a:picLocks noChangeAspect="1"/>
          </p:cNvPicPr>
          <p:nvPr/>
        </p:nvPicPr>
        <p:blipFill rotWithShape="1">
          <a:blip r:embed="rId5"/>
          <a:srcRect t="89926"/>
          <a:stretch>
            <a:fillRect/>
          </a:stretch>
        </p:blipFill>
        <p:spPr>
          <a:xfrm>
            <a:off x="-13252" y="6676373"/>
            <a:ext cx="12192000" cy="199556"/>
          </a:xfrm>
          <a:prstGeom prst="rect">
            <a:avLst/>
          </a:prstGeom>
        </p:spPr>
      </p:pic>
      <p:pic>
        <p:nvPicPr>
          <p:cNvPr id="23" name="图片 22"/>
          <p:cNvPicPr>
            <a:picLocks noChangeAspect="1"/>
          </p:cNvPicPr>
          <p:nvPr/>
        </p:nvPicPr>
        <p:blipFill>
          <a:blip r:embed="rId6"/>
          <a:stretch>
            <a:fillRect/>
          </a:stretch>
        </p:blipFill>
        <p:spPr>
          <a:xfrm>
            <a:off x="9515388" y="485139"/>
            <a:ext cx="2358781" cy="579748"/>
          </a:xfrm>
          <a:prstGeom prst="rect">
            <a:avLst/>
          </a:prstGeom>
        </p:spPr>
      </p:pic>
      <p:pic>
        <p:nvPicPr>
          <p:cNvPr id="30" name="图片 29"/>
          <p:cNvPicPr>
            <a:picLocks noChangeAspect="1"/>
          </p:cNvPicPr>
          <p:nvPr/>
        </p:nvPicPr>
        <p:blipFill>
          <a:blip r:embed="rId7"/>
          <a:stretch>
            <a:fillRect/>
          </a:stretch>
        </p:blipFill>
        <p:spPr>
          <a:xfrm>
            <a:off x="466570" y="170798"/>
            <a:ext cx="265554" cy="93475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4173"/>
            <a:ext cx="12192000" cy="6849653"/>
          </a:xfrm>
          <a:prstGeom prst="rect">
            <a:avLst/>
          </a:prstGeom>
        </p:spPr>
      </p:pic>
      <p:sp>
        <p:nvSpPr>
          <p:cNvPr id="7" name="任意多边形 6"/>
          <p:cNvSpPr/>
          <p:nvPr/>
        </p:nvSpPr>
        <p:spPr>
          <a:xfrm>
            <a:off x="613162" y="2081355"/>
            <a:ext cx="5049308" cy="1856483"/>
          </a:xfrm>
          <a:custGeom>
            <a:avLst/>
            <a:gdLst>
              <a:gd name="connsiteX0" fmla="*/ 1112071 w 4901184"/>
              <a:gd name="connsiteY0" fmla="*/ 0 h 1801368"/>
              <a:gd name="connsiteX1" fmla="*/ 4901184 w 4901184"/>
              <a:gd name="connsiteY1" fmla="*/ 0 h 1801368"/>
              <a:gd name="connsiteX2" fmla="*/ 4901184 w 4901184"/>
              <a:gd name="connsiteY2" fmla="*/ 1008251 h 1801368"/>
              <a:gd name="connsiteX3" fmla="*/ 3799357 w 4901184"/>
              <a:gd name="connsiteY3" fmla="*/ 1801368 h 1801368"/>
              <a:gd name="connsiteX4" fmla="*/ 0 w 4901184"/>
              <a:gd name="connsiteY4" fmla="*/ 1801368 h 1801368"/>
              <a:gd name="connsiteX5" fmla="*/ 0 w 4901184"/>
              <a:gd name="connsiteY5" fmla="*/ 800490 h 180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1801368">
                <a:moveTo>
                  <a:pt x="1112071" y="0"/>
                </a:moveTo>
                <a:lnTo>
                  <a:pt x="4901184" y="0"/>
                </a:lnTo>
                <a:lnTo>
                  <a:pt x="4901184" y="1008251"/>
                </a:lnTo>
                <a:lnTo>
                  <a:pt x="3799357" y="1801368"/>
                </a:lnTo>
                <a:lnTo>
                  <a:pt x="0" y="1801368"/>
                </a:lnTo>
                <a:lnTo>
                  <a:pt x="0" y="800490"/>
                </a:lnTo>
                <a:close/>
              </a:path>
            </a:pathLst>
          </a:custGeom>
          <a:solidFill>
            <a:schemeClr val="accent2">
              <a:alpha val="85000"/>
            </a:schemeClr>
          </a:solidFill>
          <a:ln w="12700" cap="flat" cmpd="sng" algn="ctr">
            <a:solidFill>
              <a:schemeClr val="accent1">
                <a:lumMod val="20000"/>
                <a:lumOff val="80000"/>
              </a:schemeClr>
            </a:solidFill>
            <a:prstDash val="solid"/>
            <a:miter lim="800000"/>
          </a:ln>
          <a:effectLst/>
        </p:spPr>
        <p:txBody>
          <a:bodyPr lIns="121746" tIns="60864" rIns="121746" bIns="60864" anchor="ctr"/>
          <a:lstStyle/>
          <a:p>
            <a:pPr algn="ctr" defTabSz="1217295">
              <a:defRPr/>
            </a:pPr>
            <a:endParaRPr lang="zh-CN" altLang="en-US" sz="1200" kern="0">
              <a:solidFill>
                <a:prstClr val="white"/>
              </a:solidFill>
              <a:latin typeface="Calibri" panose="020F0502020204030204"/>
              <a:ea typeface="幼圆"/>
            </a:endParaRPr>
          </a:p>
        </p:txBody>
      </p:sp>
      <p:cxnSp>
        <p:nvCxnSpPr>
          <p:cNvPr id="8" name="直接连接符 7"/>
          <p:cNvCxnSpPr/>
          <p:nvPr/>
        </p:nvCxnSpPr>
        <p:spPr>
          <a:xfrm flipH="1">
            <a:off x="289598" y="1932317"/>
            <a:ext cx="1666204" cy="1207744"/>
          </a:xfrm>
          <a:prstGeom prst="line">
            <a:avLst/>
          </a:prstGeom>
          <a:noFill/>
          <a:ln w="12700" cap="flat" cmpd="sng" algn="ctr">
            <a:solidFill>
              <a:schemeClr val="bg1"/>
            </a:solidFill>
            <a:prstDash val="solid"/>
            <a:miter lim="800000"/>
          </a:ln>
          <a:effectLst/>
        </p:spPr>
      </p:cxnSp>
      <p:cxnSp>
        <p:nvCxnSpPr>
          <p:cNvPr id="9" name="直接连接符 8"/>
          <p:cNvCxnSpPr/>
          <p:nvPr/>
        </p:nvCxnSpPr>
        <p:spPr>
          <a:xfrm flipH="1">
            <a:off x="4214002" y="2857500"/>
            <a:ext cx="1795734" cy="1316680"/>
          </a:xfrm>
          <a:prstGeom prst="line">
            <a:avLst/>
          </a:prstGeom>
          <a:noFill/>
          <a:ln w="12700" cap="flat" cmpd="sng" algn="ctr">
            <a:solidFill>
              <a:schemeClr val="bg1"/>
            </a:solidFill>
            <a:prstDash val="solid"/>
            <a:miter lim="800000"/>
          </a:ln>
          <a:effectLst/>
        </p:spPr>
      </p:cxnSp>
      <p:sp>
        <p:nvSpPr>
          <p:cNvPr id="10" name="TextBox 21"/>
          <p:cNvSpPr txBox="1"/>
          <p:nvPr/>
        </p:nvSpPr>
        <p:spPr>
          <a:xfrm>
            <a:off x="2061634" y="2147314"/>
            <a:ext cx="2152368" cy="615171"/>
          </a:xfrm>
          <a:prstGeom prst="rect">
            <a:avLst/>
          </a:prstGeom>
          <a:noFill/>
        </p:spPr>
        <p:txBody>
          <a:bodyPr wrap="square" lIns="121581" tIns="60768" rIns="121581" bIns="60768"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Third</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86559" y="2615925"/>
            <a:ext cx="3942641" cy="1354211"/>
          </a:xfrm>
          <a:prstGeom prst="rect">
            <a:avLst/>
          </a:prstGeom>
          <a:noFill/>
        </p:spPr>
        <p:txBody>
          <a:bodyPr wrap="square" lIns="121914" tIns="60957" rIns="121914" bIns="60957" rtlCol="0">
            <a:spAutoFit/>
          </a:bodyPr>
          <a:lstStyle/>
          <a:p>
            <a:r>
              <a:rPr lang="en-US" altLang="zh-CN" sz="4000" b="1" dirty="0">
                <a:solidFill>
                  <a:schemeClr val="bg1"/>
                </a:solidFill>
                <a:cs typeface="+mn-ea"/>
                <a:sym typeface="+mn-lt"/>
              </a:rPr>
              <a:t>Range-Doppler Calculation</a:t>
            </a:r>
            <a:endParaRPr lang="en-US" altLang="zh-CN" sz="4000" b="1" dirty="0">
              <a:solidFill>
                <a:schemeClr val="bg1"/>
              </a:solidFill>
              <a:cs typeface="+mn-ea"/>
              <a:sym typeface="+mn-lt"/>
            </a:endParaRPr>
          </a:p>
        </p:txBody>
      </p:sp>
      <p:pic>
        <p:nvPicPr>
          <p:cNvPr id="13" name="图形 5"/>
          <p:cNvPicPr>
            <a:picLocks noChangeAspect="1"/>
          </p:cNvPicPr>
          <p:nvPr/>
        </p:nvPicPr>
        <p:blipFill>
          <a:blip r:embed="rId2"/>
          <a:stretch>
            <a:fillRect/>
          </a:stretch>
        </p:blipFill>
        <p:spPr>
          <a:xfrm>
            <a:off x="1086559" y="351138"/>
            <a:ext cx="4217199" cy="562293"/>
          </a:xfrm>
          <a:prstGeom prst="rect">
            <a:avLst/>
          </a:prstGeom>
        </p:spPr>
      </p:pic>
      <p:sp>
        <p:nvSpPr>
          <p:cNvPr id="14" name="箭头: 五边形 20"/>
          <p:cNvSpPr/>
          <p:nvPr/>
        </p:nvSpPr>
        <p:spPr>
          <a:xfrm rot="5400000">
            <a:off x="-51547" y="346229"/>
            <a:ext cx="1234440" cy="765811"/>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15" name="图形 9"/>
          <p:cNvPicPr>
            <a:picLocks noChangeAspect="1"/>
          </p:cNvPicPr>
          <p:nvPr/>
        </p:nvPicPr>
        <p:blipFill>
          <a:blip r:embed="rId3"/>
          <a:stretch>
            <a:fillRect/>
          </a:stretch>
        </p:blipFill>
        <p:spPr>
          <a:xfrm>
            <a:off x="320749" y="273524"/>
            <a:ext cx="489848" cy="71752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pic>
        <p:nvPicPr>
          <p:cNvPr id="15" name="图片 14"/>
          <p:cNvPicPr>
            <a:picLocks noChangeAspect="1"/>
          </p:cNvPicPr>
          <p:nvPr/>
        </p:nvPicPr>
        <p:blipFill>
          <a:blip r:embed="rId1"/>
          <a:stretch>
            <a:fillRect/>
          </a:stretch>
        </p:blipFill>
        <p:spPr>
          <a:xfrm>
            <a:off x="1092893" y="1373759"/>
            <a:ext cx="10006214" cy="4520145"/>
          </a:xfrm>
          <a:prstGeom prst="rect">
            <a:avLst/>
          </a:prstGeom>
        </p:spPr>
      </p:pic>
      <p:sp>
        <p:nvSpPr>
          <p:cNvPr id="23" name="文本框 22"/>
          <p:cNvSpPr txBox="1"/>
          <p:nvPr/>
        </p:nvSpPr>
        <p:spPr>
          <a:xfrm>
            <a:off x="527611" y="6171684"/>
            <a:ext cx="2901390" cy="369332"/>
          </a:xfrm>
          <a:prstGeom prst="rect">
            <a:avLst/>
          </a:prstGeom>
          <a:noFill/>
        </p:spPr>
        <p:txBody>
          <a:bodyPr wrap="square">
            <a:spAutoFit/>
          </a:bodyPr>
          <a:lstStyle/>
          <a:p>
            <a:r>
              <a:rPr lang="en-US" altLang="zh-CN" dirty="0"/>
              <a:t>From Rui Wang’s Lecture</a:t>
            </a:r>
            <a:endParaRPr lang="zh-CN" altLang="en-US" dirty="0"/>
          </a:p>
        </p:txBody>
      </p:sp>
      <p:sp>
        <p:nvSpPr>
          <p:cNvPr id="3" name="标题 2"/>
          <p:cNvSpPr>
            <a:spLocks noGrp="1"/>
          </p:cNvSpPr>
          <p:nvPr>
            <p:ph type="title"/>
          </p:nvPr>
        </p:nvSpPr>
        <p:spPr/>
        <p:txBody>
          <a:bodyPr/>
          <a:lstStyle/>
          <a:p>
            <a:endParaRPr lang="zh-CN" altLang="en-US" dirty="0"/>
          </a:p>
        </p:txBody>
      </p:sp>
      <p:sp>
        <p:nvSpPr>
          <p:cNvPr id="8"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endParaRPr lang="en-US" altLang="zh-CN" sz="3600" b="1" dirty="0">
              <a:solidFill>
                <a:srgbClr val="28B5B2"/>
              </a:solidFill>
              <a:latin typeface="Calibri" panose="020F0502020204030204" pitchFamily="34" charset="0"/>
            </a:endParaRPr>
          </a:p>
        </p:txBody>
      </p:sp>
      <p:pic>
        <p:nvPicPr>
          <p:cNvPr id="9" name="图片 8"/>
          <p:cNvPicPr>
            <a:picLocks noChangeAspect="1"/>
          </p:cNvPicPr>
          <p:nvPr/>
        </p:nvPicPr>
        <p:blipFill rotWithShape="1">
          <a:blip r:embed="rId2"/>
          <a:srcRect t="89926"/>
          <a:stretch>
            <a:fillRect/>
          </a:stretch>
        </p:blipFill>
        <p:spPr>
          <a:xfrm>
            <a:off x="-13252" y="6676373"/>
            <a:ext cx="12192000" cy="199556"/>
          </a:xfrm>
          <a:prstGeom prst="rect">
            <a:avLst/>
          </a:prstGeom>
        </p:spPr>
      </p:pic>
      <p:pic>
        <p:nvPicPr>
          <p:cNvPr id="10" name="图片 9"/>
          <p:cNvPicPr>
            <a:picLocks noChangeAspect="1"/>
          </p:cNvPicPr>
          <p:nvPr/>
        </p:nvPicPr>
        <p:blipFill>
          <a:blip r:embed="rId3"/>
          <a:stretch>
            <a:fillRect/>
          </a:stretch>
        </p:blipFill>
        <p:spPr>
          <a:xfrm>
            <a:off x="9515388" y="485139"/>
            <a:ext cx="2358781" cy="579748"/>
          </a:xfrm>
          <a:prstGeom prst="rect">
            <a:avLst/>
          </a:prstGeom>
        </p:spPr>
      </p:pic>
      <p:pic>
        <p:nvPicPr>
          <p:cNvPr id="11" name="图片 10"/>
          <p:cNvPicPr>
            <a:picLocks noChangeAspect="1"/>
          </p:cNvPicPr>
          <p:nvPr/>
        </p:nvPicPr>
        <p:blipFill>
          <a:blip r:embed="rId4"/>
          <a:stretch>
            <a:fillRect/>
          </a:stretch>
        </p:blipFill>
        <p:spPr>
          <a:xfrm>
            <a:off x="466570" y="170798"/>
            <a:ext cx="265554" cy="93475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pic>
        <p:nvPicPr>
          <p:cNvPr id="4" name="图片 3"/>
          <p:cNvPicPr>
            <a:picLocks noChangeAspect="1"/>
          </p:cNvPicPr>
          <p:nvPr/>
        </p:nvPicPr>
        <p:blipFill>
          <a:blip r:embed="rId1">
            <a:clrChange>
              <a:clrFrom>
                <a:srgbClr val="FFFFFF"/>
              </a:clrFrom>
              <a:clrTo>
                <a:srgbClr val="FFFFFF">
                  <a:alpha val="0"/>
                </a:srgbClr>
              </a:clrTo>
            </a:clrChange>
          </a:blip>
          <a:stretch>
            <a:fillRect/>
          </a:stretch>
        </p:blipFill>
        <p:spPr>
          <a:xfrm>
            <a:off x="4953000" y="1773349"/>
            <a:ext cx="5112002" cy="785715"/>
          </a:xfrm>
          <a:prstGeom prst="rect">
            <a:avLst/>
          </a:prstGeom>
        </p:spPr>
      </p:pic>
      <p:sp>
        <p:nvSpPr>
          <p:cNvPr id="14" name="文本框 13"/>
          <p:cNvSpPr txBox="1"/>
          <p:nvPr/>
        </p:nvSpPr>
        <p:spPr>
          <a:xfrm>
            <a:off x="750694" y="1904597"/>
            <a:ext cx="3806156"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Ambiguity Function</a:t>
            </a:r>
            <a:endParaRPr lang="zh-CN" altLang="en-US" sz="2000" dirty="0">
              <a:solidFill>
                <a:srgbClr val="FF0000"/>
              </a:solidFill>
            </a:endParaRPr>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2200554" y="2559064"/>
            <a:ext cx="7032898" cy="3232448"/>
          </a:xfrm>
          <a:prstGeom prst="rect">
            <a:avLst/>
          </a:prstGeom>
        </p:spPr>
      </p:pic>
      <p:sp>
        <p:nvSpPr>
          <p:cNvPr id="3" name="标题 2"/>
          <p:cNvSpPr>
            <a:spLocks noGrp="1"/>
          </p:cNvSpPr>
          <p:nvPr>
            <p:ph type="title"/>
          </p:nvPr>
        </p:nvSpPr>
        <p:spPr/>
        <p:txBody>
          <a:bodyPr/>
          <a:lstStyle/>
          <a:p>
            <a:endParaRPr lang="zh-CN" altLang="en-US"/>
          </a:p>
        </p:txBody>
      </p:sp>
      <p:sp>
        <p:nvSpPr>
          <p:cNvPr id="9"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endParaRPr lang="en-US" altLang="zh-CN" sz="3600" b="1" dirty="0">
              <a:solidFill>
                <a:srgbClr val="28B5B2"/>
              </a:solidFill>
              <a:latin typeface="Calibri" panose="020F0502020204030204" pitchFamily="34" charset="0"/>
            </a:endParaRPr>
          </a:p>
        </p:txBody>
      </p:sp>
      <p:pic>
        <p:nvPicPr>
          <p:cNvPr id="10" name="图片 9"/>
          <p:cNvPicPr>
            <a:picLocks noChangeAspect="1"/>
          </p:cNvPicPr>
          <p:nvPr/>
        </p:nvPicPr>
        <p:blipFill rotWithShape="1">
          <a:blip r:embed="rId3"/>
          <a:srcRect t="89926"/>
          <a:stretch>
            <a:fillRect/>
          </a:stretch>
        </p:blipFill>
        <p:spPr>
          <a:xfrm>
            <a:off x="-13252" y="6676373"/>
            <a:ext cx="12192000" cy="199556"/>
          </a:xfrm>
          <a:prstGeom prst="rect">
            <a:avLst/>
          </a:prstGeom>
        </p:spPr>
      </p:pic>
      <p:pic>
        <p:nvPicPr>
          <p:cNvPr id="11" name="图片 10"/>
          <p:cNvPicPr>
            <a:picLocks noChangeAspect="1"/>
          </p:cNvPicPr>
          <p:nvPr/>
        </p:nvPicPr>
        <p:blipFill>
          <a:blip r:embed="rId4"/>
          <a:stretch>
            <a:fillRect/>
          </a:stretch>
        </p:blipFill>
        <p:spPr>
          <a:xfrm>
            <a:off x="9515388" y="485139"/>
            <a:ext cx="2358781" cy="579748"/>
          </a:xfrm>
          <a:prstGeom prst="rect">
            <a:avLst/>
          </a:prstGeom>
        </p:spPr>
      </p:pic>
      <p:pic>
        <p:nvPicPr>
          <p:cNvPr id="12" name="图片 11"/>
          <p:cNvPicPr>
            <a:picLocks noChangeAspect="1"/>
          </p:cNvPicPr>
          <p:nvPr/>
        </p:nvPicPr>
        <p:blipFill>
          <a:blip r:embed="rId5"/>
          <a:stretch>
            <a:fillRect/>
          </a:stretch>
        </p:blipFill>
        <p:spPr>
          <a:xfrm>
            <a:off x="466570" y="170798"/>
            <a:ext cx="265554" cy="93475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pic>
        <p:nvPicPr>
          <p:cNvPr id="8" name="图片 7"/>
          <p:cNvPicPr>
            <a:picLocks noChangeAspect="1"/>
          </p:cNvPicPr>
          <p:nvPr/>
        </p:nvPicPr>
        <p:blipFill>
          <a:blip r:embed="rId1">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1061566" y="1927554"/>
            <a:ext cx="3463838" cy="3471912"/>
          </a:xfrm>
          <a:prstGeom prst="rect">
            <a:avLst/>
          </a:prstGeom>
        </p:spPr>
      </p:pic>
      <p:pic>
        <p:nvPicPr>
          <p:cNvPr id="10" name="图片 9"/>
          <p:cNvPicPr>
            <a:picLocks noChangeAspect="1"/>
          </p:cNvPicPr>
          <p:nvPr/>
        </p:nvPicPr>
        <p:blipFill>
          <a:blip r:embed="rId2"/>
          <a:stretch>
            <a:fillRect/>
          </a:stretch>
        </p:blipFill>
        <p:spPr>
          <a:xfrm>
            <a:off x="5181601" y="2125144"/>
            <a:ext cx="6038337" cy="3078003"/>
          </a:xfrm>
          <a:prstGeom prst="rect">
            <a:avLst/>
          </a:prstGeom>
        </p:spPr>
      </p:pic>
      <p:sp>
        <p:nvSpPr>
          <p:cNvPr id="3" name="标题 2"/>
          <p:cNvSpPr>
            <a:spLocks noGrp="1"/>
          </p:cNvSpPr>
          <p:nvPr>
            <p:ph type="title"/>
          </p:nvPr>
        </p:nvSpPr>
        <p:spPr/>
        <p:txBody>
          <a:bodyPr/>
          <a:lstStyle/>
          <a:p>
            <a:endParaRPr lang="zh-CN" altLang="en-US"/>
          </a:p>
        </p:txBody>
      </p:sp>
      <p:sp>
        <p:nvSpPr>
          <p:cNvPr id="9"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endParaRPr lang="en-US" altLang="zh-CN" sz="3600" b="1" dirty="0">
              <a:solidFill>
                <a:srgbClr val="28B5B2"/>
              </a:solidFill>
              <a:latin typeface="Calibri" panose="020F0502020204030204" pitchFamily="34" charset="0"/>
            </a:endParaRPr>
          </a:p>
        </p:txBody>
      </p:sp>
      <p:pic>
        <p:nvPicPr>
          <p:cNvPr id="11" name="图片 10"/>
          <p:cNvPicPr>
            <a:picLocks noChangeAspect="1"/>
          </p:cNvPicPr>
          <p:nvPr/>
        </p:nvPicPr>
        <p:blipFill rotWithShape="1">
          <a:blip r:embed="rId3"/>
          <a:srcRect t="89926"/>
          <a:stretch>
            <a:fillRect/>
          </a:stretch>
        </p:blipFill>
        <p:spPr>
          <a:xfrm>
            <a:off x="-13252" y="6676373"/>
            <a:ext cx="12192000" cy="199556"/>
          </a:xfrm>
          <a:prstGeom prst="rect">
            <a:avLst/>
          </a:prstGeom>
        </p:spPr>
      </p:pic>
      <p:pic>
        <p:nvPicPr>
          <p:cNvPr id="12" name="图片 11"/>
          <p:cNvPicPr>
            <a:picLocks noChangeAspect="1"/>
          </p:cNvPicPr>
          <p:nvPr/>
        </p:nvPicPr>
        <p:blipFill>
          <a:blip r:embed="rId4"/>
          <a:stretch>
            <a:fillRect/>
          </a:stretch>
        </p:blipFill>
        <p:spPr>
          <a:xfrm>
            <a:off x="9515388" y="485139"/>
            <a:ext cx="2358781" cy="579748"/>
          </a:xfrm>
          <a:prstGeom prst="rect">
            <a:avLst/>
          </a:prstGeom>
        </p:spPr>
      </p:pic>
      <p:pic>
        <p:nvPicPr>
          <p:cNvPr id="13" name="图片 12"/>
          <p:cNvPicPr>
            <a:picLocks noChangeAspect="1"/>
          </p:cNvPicPr>
          <p:nvPr/>
        </p:nvPicPr>
        <p:blipFill>
          <a:blip r:embed="rId5"/>
          <a:stretch>
            <a:fillRect/>
          </a:stretch>
        </p:blipFill>
        <p:spPr>
          <a:xfrm>
            <a:off x="466570" y="170798"/>
            <a:ext cx="265554" cy="93475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sp>
        <p:nvSpPr>
          <p:cNvPr id="14" name="文本框 13"/>
          <p:cNvSpPr txBox="1"/>
          <p:nvPr/>
        </p:nvSpPr>
        <p:spPr>
          <a:xfrm>
            <a:off x="2298386" y="1494606"/>
            <a:ext cx="2287482"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Deg = -20</a:t>
            </a:r>
            <a:endParaRPr lang="zh-CN" altLang="en-US" sz="2000" dirty="0">
              <a:solidFill>
                <a:srgbClr val="FF0000"/>
              </a:solidFill>
            </a:endParaRPr>
          </a:p>
        </p:txBody>
      </p:sp>
      <p:pic>
        <p:nvPicPr>
          <p:cNvPr id="11" name="图片 10"/>
          <p:cNvPicPr>
            <a:picLocks noChangeAspect="1"/>
          </p:cNvPicPr>
          <p:nvPr/>
        </p:nvPicPr>
        <p:blipFill>
          <a:blip r:embed="rId1"/>
          <a:stretch>
            <a:fillRect/>
          </a:stretch>
        </p:blipFill>
        <p:spPr>
          <a:xfrm>
            <a:off x="6419938" y="2200734"/>
            <a:ext cx="4800000" cy="3600000"/>
          </a:xfrm>
          <a:prstGeom prst="rect">
            <a:avLst/>
          </a:prstGeom>
        </p:spPr>
      </p:pic>
      <p:pic>
        <p:nvPicPr>
          <p:cNvPr id="5" name="图片 4"/>
          <p:cNvPicPr>
            <a:picLocks noChangeAspect="1"/>
          </p:cNvPicPr>
          <p:nvPr/>
        </p:nvPicPr>
        <p:blipFill>
          <a:blip r:embed="rId2"/>
          <a:stretch>
            <a:fillRect/>
          </a:stretch>
        </p:blipFill>
        <p:spPr>
          <a:xfrm>
            <a:off x="1042127" y="2200734"/>
            <a:ext cx="4800000" cy="3600000"/>
          </a:xfrm>
          <a:prstGeom prst="rect">
            <a:avLst/>
          </a:prstGeom>
        </p:spPr>
      </p:pic>
      <p:sp>
        <p:nvSpPr>
          <p:cNvPr id="12" name="文本框 11"/>
          <p:cNvSpPr txBox="1"/>
          <p:nvPr/>
        </p:nvSpPr>
        <p:spPr>
          <a:xfrm>
            <a:off x="7913379" y="1494545"/>
            <a:ext cx="2287482"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Deg = 30</a:t>
            </a:r>
            <a:endParaRPr lang="zh-CN" altLang="en-US" sz="2000" dirty="0">
              <a:solidFill>
                <a:srgbClr val="FF0000"/>
              </a:solidFill>
            </a:endParaRPr>
          </a:p>
        </p:txBody>
      </p:sp>
      <p:sp>
        <p:nvSpPr>
          <p:cNvPr id="3" name="标题 2"/>
          <p:cNvSpPr>
            <a:spLocks noGrp="1"/>
          </p:cNvSpPr>
          <p:nvPr>
            <p:ph type="title"/>
          </p:nvPr>
        </p:nvSpPr>
        <p:spPr/>
        <p:txBody>
          <a:bodyPr/>
          <a:lstStyle/>
          <a:p>
            <a:endParaRPr lang="zh-CN" altLang="en-US"/>
          </a:p>
        </p:txBody>
      </p:sp>
      <p:sp>
        <p:nvSpPr>
          <p:cNvPr id="10"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endParaRPr lang="en-US" altLang="zh-CN" sz="3600" b="1" dirty="0">
              <a:solidFill>
                <a:srgbClr val="28B5B2"/>
              </a:solidFill>
              <a:latin typeface="Calibri" panose="020F0502020204030204" pitchFamily="34" charset="0"/>
            </a:endParaRPr>
          </a:p>
        </p:txBody>
      </p:sp>
      <p:pic>
        <p:nvPicPr>
          <p:cNvPr id="13" name="图片 12"/>
          <p:cNvPicPr>
            <a:picLocks noChangeAspect="1"/>
          </p:cNvPicPr>
          <p:nvPr/>
        </p:nvPicPr>
        <p:blipFill rotWithShape="1">
          <a:blip r:embed="rId3"/>
          <a:srcRect t="89926"/>
          <a:stretch>
            <a:fillRect/>
          </a:stretch>
        </p:blipFill>
        <p:spPr>
          <a:xfrm>
            <a:off x="-13252" y="6676373"/>
            <a:ext cx="12192000" cy="199556"/>
          </a:xfrm>
          <a:prstGeom prst="rect">
            <a:avLst/>
          </a:prstGeom>
        </p:spPr>
      </p:pic>
      <p:pic>
        <p:nvPicPr>
          <p:cNvPr id="15" name="图片 14"/>
          <p:cNvPicPr>
            <a:picLocks noChangeAspect="1"/>
          </p:cNvPicPr>
          <p:nvPr/>
        </p:nvPicPr>
        <p:blipFill>
          <a:blip r:embed="rId4"/>
          <a:stretch>
            <a:fillRect/>
          </a:stretch>
        </p:blipFill>
        <p:spPr>
          <a:xfrm>
            <a:off x="9515388" y="485139"/>
            <a:ext cx="2358781" cy="579748"/>
          </a:xfrm>
          <a:prstGeom prst="rect">
            <a:avLst/>
          </a:prstGeom>
        </p:spPr>
      </p:pic>
      <p:pic>
        <p:nvPicPr>
          <p:cNvPr id="16" name="图片 15"/>
          <p:cNvPicPr>
            <a:picLocks noChangeAspect="1"/>
          </p:cNvPicPr>
          <p:nvPr/>
        </p:nvPicPr>
        <p:blipFill>
          <a:blip r:embed="rId5"/>
          <a:stretch>
            <a:fillRect/>
          </a:stretch>
        </p:blipFill>
        <p:spPr>
          <a:xfrm>
            <a:off x="466570" y="170798"/>
            <a:ext cx="265554" cy="93475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sp>
        <p:nvSpPr>
          <p:cNvPr id="14" name="文本框 13"/>
          <p:cNvSpPr txBox="1"/>
          <p:nvPr/>
        </p:nvSpPr>
        <p:spPr>
          <a:xfrm>
            <a:off x="9066318" y="1779620"/>
            <a:ext cx="2287482"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Deg = 31</a:t>
            </a:r>
            <a:endParaRPr lang="zh-CN" altLang="en-US" sz="2000" dirty="0">
              <a:solidFill>
                <a:srgbClr val="FF0000"/>
              </a:solidFill>
            </a:endParaRPr>
          </a:p>
        </p:txBody>
      </p:sp>
      <p:pic>
        <p:nvPicPr>
          <p:cNvPr id="11" name="图片 10"/>
          <p:cNvPicPr>
            <a:picLocks noChangeAspect="1"/>
          </p:cNvPicPr>
          <p:nvPr/>
        </p:nvPicPr>
        <p:blipFill>
          <a:blip r:embed="rId1"/>
          <a:stretch>
            <a:fillRect/>
          </a:stretch>
        </p:blipFill>
        <p:spPr>
          <a:xfrm>
            <a:off x="4393824" y="2559219"/>
            <a:ext cx="3600000" cy="2700000"/>
          </a:xfrm>
          <a:prstGeom prst="rect">
            <a:avLst/>
          </a:prstGeom>
        </p:spPr>
      </p:pic>
      <p:sp>
        <p:nvSpPr>
          <p:cNvPr id="12" name="文本框 11"/>
          <p:cNvSpPr txBox="1"/>
          <p:nvPr/>
        </p:nvSpPr>
        <p:spPr>
          <a:xfrm>
            <a:off x="5206024" y="1779620"/>
            <a:ext cx="2287482"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Deg = 30</a:t>
            </a:r>
            <a:endParaRPr lang="zh-CN" altLang="en-US" sz="2000" dirty="0">
              <a:solidFill>
                <a:srgbClr val="FF0000"/>
              </a:solidFill>
            </a:endParaRPr>
          </a:p>
        </p:txBody>
      </p:sp>
      <p:pic>
        <p:nvPicPr>
          <p:cNvPr id="4" name="图片 3"/>
          <p:cNvPicPr>
            <a:picLocks noChangeAspect="1"/>
          </p:cNvPicPr>
          <p:nvPr/>
        </p:nvPicPr>
        <p:blipFill>
          <a:blip r:embed="rId2"/>
          <a:stretch>
            <a:fillRect/>
          </a:stretch>
        </p:blipFill>
        <p:spPr>
          <a:xfrm>
            <a:off x="8276197" y="2559219"/>
            <a:ext cx="3600000" cy="2700000"/>
          </a:xfrm>
          <a:prstGeom prst="rect">
            <a:avLst/>
          </a:prstGeom>
        </p:spPr>
      </p:pic>
      <p:pic>
        <p:nvPicPr>
          <p:cNvPr id="9" name="图片 8"/>
          <p:cNvPicPr>
            <a:picLocks noChangeAspect="1"/>
          </p:cNvPicPr>
          <p:nvPr/>
        </p:nvPicPr>
        <p:blipFill>
          <a:blip r:embed="rId3"/>
          <a:stretch>
            <a:fillRect/>
          </a:stretch>
        </p:blipFill>
        <p:spPr>
          <a:xfrm>
            <a:off x="438600" y="2559219"/>
            <a:ext cx="3600000" cy="2700000"/>
          </a:xfrm>
          <a:prstGeom prst="rect">
            <a:avLst/>
          </a:prstGeom>
        </p:spPr>
      </p:pic>
      <p:sp>
        <p:nvSpPr>
          <p:cNvPr id="13" name="文本框 12"/>
          <p:cNvSpPr txBox="1"/>
          <p:nvPr/>
        </p:nvSpPr>
        <p:spPr>
          <a:xfrm>
            <a:off x="1267414" y="1749043"/>
            <a:ext cx="2287482"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Deg = 29</a:t>
            </a:r>
            <a:endParaRPr lang="zh-CN" altLang="en-US" sz="2000" dirty="0">
              <a:solidFill>
                <a:srgbClr val="FF0000"/>
              </a:solidFill>
            </a:endParaRPr>
          </a:p>
        </p:txBody>
      </p:sp>
      <p:sp>
        <p:nvSpPr>
          <p:cNvPr id="3" name="标题 2"/>
          <p:cNvSpPr>
            <a:spLocks noGrp="1"/>
          </p:cNvSpPr>
          <p:nvPr>
            <p:ph type="title"/>
          </p:nvPr>
        </p:nvSpPr>
        <p:spPr/>
        <p:txBody>
          <a:bodyPr/>
          <a:lstStyle/>
          <a:p>
            <a:endParaRPr lang="zh-CN" altLang="en-US"/>
          </a:p>
        </p:txBody>
      </p:sp>
      <p:sp>
        <p:nvSpPr>
          <p:cNvPr id="15"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endParaRPr lang="en-US" altLang="zh-CN" sz="3600" b="1" dirty="0">
              <a:solidFill>
                <a:srgbClr val="28B5B2"/>
              </a:solidFill>
              <a:latin typeface="Calibri" panose="020F0502020204030204" pitchFamily="34" charset="0"/>
            </a:endParaRPr>
          </a:p>
        </p:txBody>
      </p:sp>
      <p:pic>
        <p:nvPicPr>
          <p:cNvPr id="16" name="图片 15"/>
          <p:cNvPicPr>
            <a:picLocks noChangeAspect="1"/>
          </p:cNvPicPr>
          <p:nvPr/>
        </p:nvPicPr>
        <p:blipFill rotWithShape="1">
          <a:blip r:embed="rId4"/>
          <a:srcRect t="89926"/>
          <a:stretch>
            <a:fillRect/>
          </a:stretch>
        </p:blipFill>
        <p:spPr>
          <a:xfrm>
            <a:off x="-13252" y="6676373"/>
            <a:ext cx="12192000" cy="199556"/>
          </a:xfrm>
          <a:prstGeom prst="rect">
            <a:avLst/>
          </a:prstGeom>
        </p:spPr>
      </p:pic>
      <p:pic>
        <p:nvPicPr>
          <p:cNvPr id="17" name="图片 16"/>
          <p:cNvPicPr>
            <a:picLocks noChangeAspect="1"/>
          </p:cNvPicPr>
          <p:nvPr/>
        </p:nvPicPr>
        <p:blipFill>
          <a:blip r:embed="rId5"/>
          <a:stretch>
            <a:fillRect/>
          </a:stretch>
        </p:blipFill>
        <p:spPr>
          <a:xfrm>
            <a:off x="9515388" y="485139"/>
            <a:ext cx="2358781" cy="579748"/>
          </a:xfrm>
          <a:prstGeom prst="rect">
            <a:avLst/>
          </a:prstGeom>
        </p:spPr>
      </p:pic>
      <p:pic>
        <p:nvPicPr>
          <p:cNvPr id="18" name="图片 17"/>
          <p:cNvPicPr>
            <a:picLocks noChangeAspect="1"/>
          </p:cNvPicPr>
          <p:nvPr/>
        </p:nvPicPr>
        <p:blipFill>
          <a:blip r:embed="rId6"/>
          <a:stretch>
            <a:fillRect/>
          </a:stretch>
        </p:blipFill>
        <p:spPr>
          <a:xfrm>
            <a:off x="466570" y="170798"/>
            <a:ext cx="265554" cy="93475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pic>
        <p:nvPicPr>
          <p:cNvPr id="4" name="图片 3"/>
          <p:cNvPicPr>
            <a:picLocks noChangeAspect="1"/>
          </p:cNvPicPr>
          <p:nvPr/>
        </p:nvPicPr>
        <p:blipFill>
          <a:blip r:embed="rId1"/>
          <a:stretch>
            <a:fillRect/>
          </a:stretch>
        </p:blipFill>
        <p:spPr>
          <a:xfrm>
            <a:off x="5698434" y="1372930"/>
            <a:ext cx="5112002" cy="785715"/>
          </a:xfrm>
          <a:prstGeom prst="rect">
            <a:avLst/>
          </a:prstGeom>
        </p:spPr>
      </p:pic>
      <p:sp>
        <p:nvSpPr>
          <p:cNvPr id="14" name="文本框 13"/>
          <p:cNvSpPr txBox="1"/>
          <p:nvPr/>
        </p:nvSpPr>
        <p:spPr>
          <a:xfrm>
            <a:off x="704338" y="1504177"/>
            <a:ext cx="3806156" cy="523220"/>
          </a:xfrm>
          <a:prstGeom prst="rect">
            <a:avLst/>
          </a:prstGeom>
          <a:noFill/>
        </p:spPr>
        <p:txBody>
          <a:bodyPr wrap="square">
            <a:spAutoFit/>
          </a:bodyPr>
          <a:lstStyle/>
          <a:p>
            <a:r>
              <a:rPr lang="en-US" altLang="zh-CN" sz="2800" b="1" dirty="0">
                <a:solidFill>
                  <a:srgbClr val="FF0000"/>
                </a:solidFill>
                <a:latin typeface="等线" panose="02010600030101010101" charset="-122"/>
                <a:ea typeface="等线" panose="02010600030101010101" charset="-122"/>
              </a:rPr>
              <a:t>Ambiguity Function</a:t>
            </a:r>
            <a:endParaRPr lang="zh-CN" altLang="en-US" sz="2000" dirty="0">
              <a:solidFill>
                <a:srgbClr val="FF0000"/>
              </a:solidFill>
            </a:endParaRPr>
          </a:p>
        </p:txBody>
      </p:sp>
      <p:pic>
        <p:nvPicPr>
          <p:cNvPr id="8" name="图片 7"/>
          <p:cNvPicPr>
            <a:picLocks noChangeAspect="1"/>
          </p:cNvPicPr>
          <p:nvPr/>
        </p:nvPicPr>
        <p:blipFill>
          <a:blip r:embed="rId2">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863958" y="2276011"/>
            <a:ext cx="5232042" cy="3829307"/>
          </a:xfrm>
          <a:prstGeom prst="rect">
            <a:avLst/>
          </a:prstGeom>
        </p:spPr>
      </p:pic>
      <p:pic>
        <p:nvPicPr>
          <p:cNvPr id="10" name="图片 9"/>
          <p:cNvPicPr>
            <a:picLocks noChangeAspect="1"/>
          </p:cNvPicPr>
          <p:nvPr/>
        </p:nvPicPr>
        <p:blipFill rotWithShape="1">
          <a:blip r:embed="rId3">
            <a:clrChange>
              <a:clrFrom>
                <a:srgbClr val="F0F0F0"/>
              </a:clrFrom>
              <a:clrTo>
                <a:srgbClr val="F0F0F0">
                  <a:alpha val="0"/>
                </a:srgbClr>
              </a:clrTo>
            </a:clrChange>
            <a:extLst>
              <a:ext uri="{28A0092B-C50C-407E-A947-70E740481C1C}">
                <a14:useLocalDpi xmlns:a14="http://schemas.microsoft.com/office/drawing/2010/main" val="0"/>
              </a:ext>
            </a:extLst>
          </a:blip>
          <a:srcRect l="2268" t="17494"/>
          <a:stretch>
            <a:fillRect/>
          </a:stretch>
        </p:blipFill>
        <p:spPr>
          <a:xfrm>
            <a:off x="6491720" y="2302744"/>
            <a:ext cx="5035104" cy="3802574"/>
          </a:xfrm>
          <a:prstGeom prst="rect">
            <a:avLst/>
          </a:prstGeom>
        </p:spPr>
      </p:pic>
      <p:sp>
        <p:nvSpPr>
          <p:cNvPr id="3" name="标题 2"/>
          <p:cNvSpPr>
            <a:spLocks noGrp="1"/>
          </p:cNvSpPr>
          <p:nvPr>
            <p:ph type="title"/>
          </p:nvPr>
        </p:nvSpPr>
        <p:spPr/>
        <p:txBody>
          <a:bodyPr/>
          <a:lstStyle/>
          <a:p>
            <a:endParaRPr lang="zh-CN" altLang="en-US"/>
          </a:p>
        </p:txBody>
      </p:sp>
      <p:sp>
        <p:nvSpPr>
          <p:cNvPr id="11" name="标题 1"/>
          <p:cNvSpPr txBox="1"/>
          <p:nvPr/>
        </p:nvSpPr>
        <p:spPr>
          <a:xfrm>
            <a:off x="732124" y="111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rgbClr val="28B5B2"/>
                </a:solidFill>
                <a:latin typeface="Calibri" panose="020F0502020204030204" pitchFamily="34" charset="0"/>
              </a:rPr>
              <a:t>Range-Doppler Calculation</a:t>
            </a:r>
            <a:endParaRPr lang="en-US" altLang="zh-CN" sz="3600" b="1" dirty="0">
              <a:solidFill>
                <a:srgbClr val="28B5B2"/>
              </a:solidFill>
              <a:latin typeface="Calibri" panose="020F0502020204030204" pitchFamily="34" charset="0"/>
            </a:endParaRPr>
          </a:p>
        </p:txBody>
      </p:sp>
      <p:pic>
        <p:nvPicPr>
          <p:cNvPr id="12" name="图片 11"/>
          <p:cNvPicPr>
            <a:picLocks noChangeAspect="1"/>
          </p:cNvPicPr>
          <p:nvPr/>
        </p:nvPicPr>
        <p:blipFill rotWithShape="1">
          <a:blip r:embed="rId4"/>
          <a:srcRect t="89926"/>
          <a:stretch>
            <a:fillRect/>
          </a:stretch>
        </p:blipFill>
        <p:spPr>
          <a:xfrm>
            <a:off x="-13252" y="6676373"/>
            <a:ext cx="12192000" cy="199556"/>
          </a:xfrm>
          <a:prstGeom prst="rect">
            <a:avLst/>
          </a:prstGeom>
        </p:spPr>
      </p:pic>
      <p:pic>
        <p:nvPicPr>
          <p:cNvPr id="13" name="图片 12"/>
          <p:cNvPicPr>
            <a:picLocks noChangeAspect="1"/>
          </p:cNvPicPr>
          <p:nvPr/>
        </p:nvPicPr>
        <p:blipFill>
          <a:blip r:embed="rId5"/>
          <a:stretch>
            <a:fillRect/>
          </a:stretch>
        </p:blipFill>
        <p:spPr>
          <a:xfrm>
            <a:off x="9515388" y="485139"/>
            <a:ext cx="2358781" cy="579748"/>
          </a:xfrm>
          <a:prstGeom prst="rect">
            <a:avLst/>
          </a:prstGeom>
        </p:spPr>
      </p:pic>
      <p:pic>
        <p:nvPicPr>
          <p:cNvPr id="15" name="图片 14"/>
          <p:cNvPicPr>
            <a:picLocks noChangeAspect="1"/>
          </p:cNvPicPr>
          <p:nvPr/>
        </p:nvPicPr>
        <p:blipFill>
          <a:blip r:embed="rId6"/>
          <a:stretch>
            <a:fillRect/>
          </a:stretch>
        </p:blipFill>
        <p:spPr>
          <a:xfrm>
            <a:off x="466570" y="170798"/>
            <a:ext cx="265554" cy="93475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92684"/>
          <a:stretch>
            <a:fillRect/>
          </a:stretch>
        </p:blipFill>
        <p:spPr>
          <a:xfrm>
            <a:off x="-13252" y="6730999"/>
            <a:ext cx="12192000" cy="144929"/>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graphicFrame>
        <p:nvGraphicFramePr>
          <p:cNvPr id="4" name="图示 3"/>
          <p:cNvGraphicFramePr/>
          <p:nvPr/>
        </p:nvGraphicFramePr>
        <p:xfrm>
          <a:off x="1290128" y="821021"/>
          <a:ext cx="4851879" cy="56660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图示 8"/>
          <p:cNvGraphicFramePr/>
          <p:nvPr/>
        </p:nvGraphicFramePr>
        <p:xfrm>
          <a:off x="5565954" y="846900"/>
          <a:ext cx="4851879" cy="566604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663112" y="1199986"/>
                <a:ext cx="10804269" cy="3228448"/>
              </a:xfrm>
              <a:prstGeom prst="rect">
                <a:avLst/>
              </a:prstGeom>
              <a:noFill/>
            </p:spPr>
            <p:txBody>
              <a:bodyPr wrap="square" rtlCol="0">
                <a:spAutoFit/>
              </a:bodyPr>
              <a:lstStyle/>
              <a:p>
                <a:r>
                  <a:rPr lang="en-US" altLang="zh-CN" sz="2400" dirty="0"/>
                  <a:t>Consider the incident signal as a far-field narrow-band signal, and the array as a uniform line array containing N elements with an array spacing d. Assume that there are K signals incident from D mutually independent far-field sources </a:t>
                </a:r>
                <a14:m>
                  <m:oMath xmlns:m="http://schemas.openxmlformats.org/officeDocument/2006/math">
                    <m:sSub>
                      <m:sSubPr>
                        <m:ctrlPr>
                          <a:rPr lang="zh-CN" altLang="zh-CN" sz="2400" i="1"/>
                        </m:ctrlPr>
                      </m:sSubPr>
                      <m:e>
                        <m:r>
                          <a:rPr lang="en-US" altLang="zh-CN" sz="2400" i="1">
                            <a:latin typeface="Cambria Math" panose="02040503050406030204" charset="0"/>
                          </a:rPr>
                          <m:t>𝑠</m:t>
                        </m:r>
                      </m:e>
                      <m:sub>
                        <m:r>
                          <a:rPr lang="en-US" altLang="zh-CN" sz="2400" i="1">
                            <a:latin typeface="Cambria Math" panose="02040503050406030204" charset="0"/>
                          </a:rPr>
                          <m:t>𝑖</m:t>
                        </m:r>
                      </m:sub>
                    </m:sSub>
                    <m:r>
                      <a:rPr lang="en-US" altLang="zh-CN" sz="2400" i="1">
                        <a:latin typeface="Cambria Math" panose="02040503050406030204" charset="0"/>
                      </a:rPr>
                      <m:t>(</m:t>
                    </m:r>
                    <m:r>
                      <a:rPr lang="en-US" altLang="zh-CN" sz="2400" i="1">
                        <a:latin typeface="Cambria Math" panose="02040503050406030204" charset="0"/>
                      </a:rPr>
                      <m:t>𝑡</m:t>
                    </m:r>
                    <m:r>
                      <a:rPr lang="en-US" altLang="zh-CN" sz="2400" i="1">
                        <a:latin typeface="Cambria Math" panose="02040503050406030204" charset="0"/>
                      </a:rPr>
                      <m:t>)</m:t>
                    </m:r>
                  </m:oMath>
                </a14:m>
                <a:r>
                  <a:rPr lang="en-US" altLang="zh-CN" sz="2400" dirty="0"/>
                  <a:t>, </a:t>
                </a:r>
                <a:r>
                  <a:rPr lang="en-US" altLang="zh-CN" sz="2400" dirty="0" err="1"/>
                  <a:t>i</a:t>
                </a:r>
                <a:r>
                  <a:rPr lang="en-US" altLang="zh-CN" sz="2400" dirty="0"/>
                  <a:t> = 1, 2, ..., D, with multipath effects, where the </a:t>
                </a:r>
                <a:r>
                  <a:rPr lang="en-US" altLang="zh-CN" sz="2400" dirty="0" err="1"/>
                  <a:t>i-th</a:t>
                </a:r>
                <a:r>
                  <a:rPr lang="en-US" altLang="zh-CN" sz="2400" dirty="0"/>
                  <a:t> coherent group contains </a:t>
                </a:r>
                <a14:m>
                  <m:oMath xmlns:m="http://schemas.openxmlformats.org/officeDocument/2006/math">
                    <m:sSub>
                      <m:sSubPr>
                        <m:ctrlPr>
                          <a:rPr lang="zh-CN" altLang="zh-CN" sz="2400" i="1"/>
                        </m:ctrlPr>
                      </m:sSubPr>
                      <m:e>
                        <m:r>
                          <a:rPr lang="en-US" altLang="zh-CN" sz="2400" i="1">
                            <a:latin typeface="Cambria Math" panose="02040503050406030204" charset="0"/>
                          </a:rPr>
                          <m:t>𝑘</m:t>
                        </m:r>
                      </m:e>
                      <m:sub>
                        <m:r>
                          <a:rPr lang="en-US" altLang="zh-CN" sz="2400" i="1">
                            <a:latin typeface="Cambria Math" panose="02040503050406030204" charset="0"/>
                          </a:rPr>
                          <m:t>𝑖</m:t>
                        </m:r>
                      </m:sub>
                    </m:sSub>
                  </m:oMath>
                </a14:m>
                <a:r>
                  <a:rPr lang="en-US" altLang="zh-CN" sz="2400" dirty="0"/>
                  <a:t> multipath signals </a:t>
                </a:r>
                <a14:m>
                  <m:oMath xmlns:m="http://schemas.openxmlformats.org/officeDocument/2006/math">
                    <m:r>
                      <a:rPr lang="en-US" altLang="zh-CN" sz="2400">
                        <a:latin typeface="Cambria Math" panose="02040503050406030204" charset="0"/>
                      </a:rPr>
                      <m:t>(</m:t>
                    </m:r>
                    <m:nary>
                      <m:naryPr>
                        <m:chr m:val="∑"/>
                        <m:limLoc m:val="undOvr"/>
                        <m:ctrlPr>
                          <a:rPr lang="zh-CN" altLang="zh-CN" sz="2400" i="1"/>
                        </m:ctrlPr>
                      </m:naryPr>
                      <m:sub>
                        <m:r>
                          <a:rPr lang="en-US" altLang="zh-CN" sz="2400" i="1">
                            <a:latin typeface="Cambria Math" panose="02040503050406030204" charset="0"/>
                          </a:rPr>
                          <m:t>𝑖</m:t>
                        </m:r>
                        <m:r>
                          <a:rPr lang="en-US" altLang="zh-CN" sz="2400" i="1">
                            <a:latin typeface="Cambria Math" panose="02040503050406030204" charset="0"/>
                          </a:rPr>
                          <m:t>=</m:t>
                        </m:r>
                        <m:r>
                          <a:rPr lang="en-US" altLang="zh-CN" sz="2400" i="1">
                            <a:latin typeface="Cambria Math" panose="02040503050406030204" charset="0"/>
                          </a:rPr>
                          <m:t>1</m:t>
                        </m:r>
                      </m:sub>
                      <m:sup>
                        <m:r>
                          <a:rPr lang="en-US" altLang="zh-CN" sz="2400" i="1">
                            <a:latin typeface="Cambria Math" panose="02040503050406030204" charset="0"/>
                          </a:rPr>
                          <m:t>𝐷</m:t>
                        </m:r>
                      </m:sup>
                      <m:e>
                        <m:sSub>
                          <m:sSubPr>
                            <m:ctrlPr>
                              <a:rPr lang="zh-CN" altLang="zh-CN" sz="2400" i="1"/>
                            </m:ctrlPr>
                          </m:sSubPr>
                          <m:e>
                            <m:r>
                              <a:rPr lang="en-US" altLang="zh-CN" sz="2400" i="1">
                                <a:latin typeface="Cambria Math" panose="02040503050406030204" charset="0"/>
                              </a:rPr>
                              <m:t>𝑘</m:t>
                            </m:r>
                          </m:e>
                          <m:sub>
                            <m:r>
                              <a:rPr lang="en-US" altLang="zh-CN" sz="2400" i="1">
                                <a:latin typeface="Cambria Math" panose="02040503050406030204" charset="0"/>
                              </a:rPr>
                              <m:t>𝑖</m:t>
                            </m:r>
                          </m:sub>
                        </m:sSub>
                        <m:r>
                          <a:rPr lang="en-US" altLang="zh-CN" sz="2400" i="1">
                            <a:latin typeface="Cambria Math" panose="02040503050406030204" charset="0"/>
                          </a:rPr>
                          <m:t>=</m:t>
                        </m:r>
                        <m:r>
                          <a:rPr lang="en-US" altLang="zh-CN" sz="2400" i="1">
                            <a:latin typeface="Cambria Math" panose="02040503050406030204" charset="0"/>
                          </a:rPr>
                          <m:t>𝐾</m:t>
                        </m:r>
                      </m:e>
                    </m:nary>
                    <m:r>
                      <a:rPr lang="en-US" altLang="zh-CN" sz="2400">
                        <a:latin typeface="Cambria Math" panose="02040503050406030204" charset="0"/>
                      </a:rPr>
                      <m:t>)</m:t>
                    </m:r>
                  </m:oMath>
                </a14:m>
                <a:r>
                  <a:rPr lang="en-US" altLang="zh-CN" sz="2400" dirty="0"/>
                  <a:t> from the direction </a:t>
                </a:r>
                <a14:m>
                  <m:oMath xmlns:m="http://schemas.openxmlformats.org/officeDocument/2006/math">
                    <m:sSub>
                      <m:sSubPr>
                        <m:ctrlPr>
                          <a:rPr lang="zh-CN" altLang="zh-CN" sz="2400" i="1"/>
                        </m:ctrlPr>
                      </m:sSubPr>
                      <m:e>
                        <m:r>
                          <a:rPr lang="en-US" altLang="zh-CN" sz="2400" i="1">
                            <a:latin typeface="Cambria Math" panose="02040503050406030204" charset="0"/>
                          </a:rPr>
                          <m:t>𝜃</m:t>
                        </m:r>
                      </m:e>
                      <m:sub>
                        <m:r>
                          <a:rPr lang="en-US" altLang="zh-CN" sz="2400" i="1">
                            <a:latin typeface="Cambria Math" panose="02040503050406030204" charset="0"/>
                          </a:rPr>
                          <m:t>𝑖𝑗</m:t>
                        </m:r>
                      </m:sub>
                    </m:sSub>
                  </m:oMath>
                </a14:m>
                <a:r>
                  <a:rPr lang="en-US" altLang="zh-CN" sz="2400" dirty="0"/>
                  <a:t>, </a:t>
                </a:r>
                <a:r>
                  <a:rPr lang="en-US" altLang="zh-CN" sz="2400" dirty="0" err="1"/>
                  <a:t>i</a:t>
                </a:r>
                <a:r>
                  <a:rPr lang="en-US" altLang="zh-CN" sz="2400" dirty="0"/>
                  <a:t> = 1, 2, ..., D; j = 1, 2, ..., </a:t>
                </a:r>
                <a14:m>
                  <m:oMath xmlns:m="http://schemas.openxmlformats.org/officeDocument/2006/math">
                    <m:sSub>
                      <m:sSubPr>
                        <m:ctrlPr>
                          <a:rPr lang="zh-CN" altLang="zh-CN" sz="2400" i="1"/>
                        </m:ctrlPr>
                      </m:sSubPr>
                      <m:e>
                        <m:r>
                          <a:rPr lang="en-US" altLang="zh-CN" sz="2400" i="1">
                            <a:latin typeface="Cambria Math" panose="02040503050406030204" charset="0"/>
                          </a:rPr>
                          <m:t>𝑘</m:t>
                        </m:r>
                      </m:e>
                      <m:sub>
                        <m:r>
                          <a:rPr lang="en-US" altLang="zh-CN" sz="2400" i="1">
                            <a:latin typeface="Cambria Math" panose="02040503050406030204" charset="0"/>
                          </a:rPr>
                          <m:t>𝑖</m:t>
                        </m:r>
                      </m:sub>
                    </m:sSub>
                  </m:oMath>
                </a14:m>
                <a:r>
                  <a:rPr lang="en-US" altLang="zh-CN" sz="2400" dirty="0"/>
                  <a:t> , respectively, corresponding to the fading coefficient </a:t>
                </a:r>
                <a14:m>
                  <m:oMath xmlns:m="http://schemas.openxmlformats.org/officeDocument/2006/math">
                    <m:sSub>
                      <m:sSubPr>
                        <m:ctrlPr>
                          <a:rPr lang="zh-CN" altLang="zh-CN" sz="2400" i="1"/>
                        </m:ctrlPr>
                      </m:sSubPr>
                      <m:e>
                        <m:r>
                          <a:rPr lang="en-US" altLang="zh-CN" sz="2400" i="1">
                            <a:latin typeface="Cambria Math" panose="02040503050406030204" charset="0"/>
                          </a:rPr>
                          <m:t>𝛽</m:t>
                        </m:r>
                      </m:e>
                      <m:sub>
                        <m:r>
                          <a:rPr lang="en-US" altLang="zh-CN" sz="2400" i="1">
                            <a:latin typeface="Cambria Math" panose="02040503050406030204" charset="0"/>
                          </a:rPr>
                          <m:t>𝑖𝑗</m:t>
                        </m:r>
                      </m:sub>
                    </m:sSub>
                  </m:oMath>
                </a14:m>
                <a:r>
                  <a:rPr lang="en-US" altLang="zh-CN" sz="2400" dirty="0"/>
                  <a:t> , then the array received data at time t can be expressed as</a:t>
                </a:r>
                <a:endParaRPr lang="zh-CN" altLang="zh-CN" sz="2400" dirty="0"/>
              </a:p>
              <a:p>
                <a:pPr marL="457200" indent="-457200">
                  <a:buFont typeface="Arial" panose="020B0604020202020204" pitchFamily="34" charset="0"/>
                  <a:buChar char="•"/>
                </a:pPr>
                <a:endParaRPr lang="zh-CN" altLang="en-US" sz="2800" dirty="0"/>
              </a:p>
            </p:txBody>
          </p:sp>
        </mc:Choice>
        <mc:Fallback>
          <p:sp>
            <p:nvSpPr>
              <p:cNvPr id="6" name="文本框 5"/>
              <p:cNvSpPr txBox="1">
                <a:spLocks noRot="1" noChangeAspect="1" noMove="1" noResize="1" noEditPoints="1" noAdjustHandles="1" noChangeArrowheads="1" noChangeShapeType="1" noTextEdit="1"/>
              </p:cNvSpPr>
              <p:nvPr/>
            </p:nvSpPr>
            <p:spPr>
              <a:xfrm>
                <a:off x="663112" y="1199986"/>
                <a:ext cx="10804269" cy="3228448"/>
              </a:xfrm>
              <a:prstGeom prst="rect">
                <a:avLst/>
              </a:prstGeom>
              <a:blipFill rotWithShape="1">
                <a:blip r:embed="rId4"/>
                <a:stretch>
                  <a:fillRect l="-2" t="-15" r="5" b="18"/>
                </a:stretch>
              </a:blipFill>
            </p:spPr>
            <p:txBody>
              <a:bodyPr/>
              <a:lstStyle/>
              <a:p>
                <a:r>
                  <a:rPr lang="zh-CN" altLang="en-US">
                    <a:noFill/>
                  </a:rPr>
                  <a:t> </a:t>
                </a:r>
              </a:p>
            </p:txBody>
          </p:sp>
        </mc:Fallback>
      </mc:AlternateContent>
      <p:pic>
        <p:nvPicPr>
          <p:cNvPr id="1027" name="Picture 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87175" y="4263724"/>
            <a:ext cx="8756142" cy="812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4173"/>
            <a:ext cx="12192000" cy="6849653"/>
          </a:xfrm>
          <a:prstGeom prst="rect">
            <a:avLst/>
          </a:prstGeom>
        </p:spPr>
      </p:pic>
      <p:sp>
        <p:nvSpPr>
          <p:cNvPr id="7" name="任意多边形 6"/>
          <p:cNvSpPr/>
          <p:nvPr/>
        </p:nvSpPr>
        <p:spPr>
          <a:xfrm>
            <a:off x="613162" y="2081355"/>
            <a:ext cx="5049308" cy="1856483"/>
          </a:xfrm>
          <a:custGeom>
            <a:avLst/>
            <a:gdLst>
              <a:gd name="connsiteX0" fmla="*/ 1112071 w 4901184"/>
              <a:gd name="connsiteY0" fmla="*/ 0 h 1801368"/>
              <a:gd name="connsiteX1" fmla="*/ 4901184 w 4901184"/>
              <a:gd name="connsiteY1" fmla="*/ 0 h 1801368"/>
              <a:gd name="connsiteX2" fmla="*/ 4901184 w 4901184"/>
              <a:gd name="connsiteY2" fmla="*/ 1008251 h 1801368"/>
              <a:gd name="connsiteX3" fmla="*/ 3799357 w 4901184"/>
              <a:gd name="connsiteY3" fmla="*/ 1801368 h 1801368"/>
              <a:gd name="connsiteX4" fmla="*/ 0 w 4901184"/>
              <a:gd name="connsiteY4" fmla="*/ 1801368 h 1801368"/>
              <a:gd name="connsiteX5" fmla="*/ 0 w 4901184"/>
              <a:gd name="connsiteY5" fmla="*/ 800490 h 180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1801368">
                <a:moveTo>
                  <a:pt x="1112071" y="0"/>
                </a:moveTo>
                <a:lnTo>
                  <a:pt x="4901184" y="0"/>
                </a:lnTo>
                <a:lnTo>
                  <a:pt x="4901184" y="1008251"/>
                </a:lnTo>
                <a:lnTo>
                  <a:pt x="3799357" y="1801368"/>
                </a:lnTo>
                <a:lnTo>
                  <a:pt x="0" y="1801368"/>
                </a:lnTo>
                <a:lnTo>
                  <a:pt x="0" y="800490"/>
                </a:lnTo>
                <a:close/>
              </a:path>
            </a:pathLst>
          </a:custGeom>
          <a:solidFill>
            <a:schemeClr val="accent2">
              <a:alpha val="85000"/>
            </a:schemeClr>
          </a:solidFill>
          <a:ln w="12700" cap="flat" cmpd="sng" algn="ctr">
            <a:solidFill>
              <a:schemeClr val="accent1">
                <a:lumMod val="20000"/>
                <a:lumOff val="80000"/>
              </a:schemeClr>
            </a:solidFill>
            <a:prstDash val="solid"/>
            <a:miter lim="800000"/>
          </a:ln>
          <a:effectLst/>
        </p:spPr>
        <p:txBody>
          <a:bodyPr lIns="121746" tIns="60864" rIns="121746" bIns="60864" anchor="ctr"/>
          <a:lstStyle/>
          <a:p>
            <a:pPr algn="ctr" defTabSz="1217295">
              <a:defRPr/>
            </a:pPr>
            <a:endParaRPr lang="zh-CN" altLang="en-US" sz="1200" kern="0">
              <a:solidFill>
                <a:prstClr val="white"/>
              </a:solidFill>
              <a:latin typeface="Calibri" panose="020F0502020204030204"/>
              <a:ea typeface="幼圆"/>
            </a:endParaRPr>
          </a:p>
        </p:txBody>
      </p:sp>
      <p:cxnSp>
        <p:nvCxnSpPr>
          <p:cNvPr id="8" name="直接连接符 7"/>
          <p:cNvCxnSpPr/>
          <p:nvPr/>
        </p:nvCxnSpPr>
        <p:spPr>
          <a:xfrm flipH="1">
            <a:off x="289598" y="1932317"/>
            <a:ext cx="1666204" cy="1207744"/>
          </a:xfrm>
          <a:prstGeom prst="line">
            <a:avLst/>
          </a:prstGeom>
          <a:noFill/>
          <a:ln w="12700" cap="flat" cmpd="sng" algn="ctr">
            <a:solidFill>
              <a:schemeClr val="bg1"/>
            </a:solidFill>
            <a:prstDash val="solid"/>
            <a:miter lim="800000"/>
          </a:ln>
          <a:effectLst/>
        </p:spPr>
      </p:cxnSp>
      <p:cxnSp>
        <p:nvCxnSpPr>
          <p:cNvPr id="9" name="直接连接符 8"/>
          <p:cNvCxnSpPr/>
          <p:nvPr/>
        </p:nvCxnSpPr>
        <p:spPr>
          <a:xfrm flipH="1">
            <a:off x="4214002" y="2857500"/>
            <a:ext cx="1795734" cy="1316680"/>
          </a:xfrm>
          <a:prstGeom prst="line">
            <a:avLst/>
          </a:prstGeom>
          <a:noFill/>
          <a:ln w="12700" cap="flat" cmpd="sng" algn="ctr">
            <a:solidFill>
              <a:schemeClr val="bg1"/>
            </a:solidFill>
            <a:prstDash val="solid"/>
            <a:miter lim="800000"/>
          </a:ln>
          <a:effectLst/>
        </p:spPr>
      </p:cxnSp>
      <p:sp>
        <p:nvSpPr>
          <p:cNvPr id="10" name="TextBox 21"/>
          <p:cNvSpPr txBox="1"/>
          <p:nvPr/>
        </p:nvSpPr>
        <p:spPr>
          <a:xfrm>
            <a:off x="2061634" y="2147314"/>
            <a:ext cx="2152368" cy="615171"/>
          </a:xfrm>
          <a:prstGeom prst="rect">
            <a:avLst/>
          </a:prstGeom>
          <a:noFill/>
        </p:spPr>
        <p:txBody>
          <a:bodyPr wrap="square" lIns="121581" tIns="60768" rIns="121581" bIns="60768"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Fourth</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86559" y="2615925"/>
            <a:ext cx="3942641" cy="1354211"/>
          </a:xfrm>
          <a:prstGeom prst="rect">
            <a:avLst/>
          </a:prstGeom>
          <a:noFill/>
        </p:spPr>
        <p:txBody>
          <a:bodyPr wrap="square" lIns="121914" tIns="60957" rIns="121914" bIns="60957" rtlCol="0">
            <a:spAutoFit/>
          </a:bodyPr>
          <a:lstStyle/>
          <a:p>
            <a:r>
              <a:rPr lang="en-US" altLang="zh-CN" sz="4000" b="1" dirty="0">
                <a:solidFill>
                  <a:schemeClr val="bg1"/>
                </a:solidFill>
                <a:cs typeface="+mn-ea"/>
                <a:sym typeface="+mn-lt"/>
              </a:rPr>
              <a:t>Experience Detail</a:t>
            </a:r>
            <a:endParaRPr lang="en-US" altLang="zh-CN" sz="4000" b="1" dirty="0">
              <a:solidFill>
                <a:schemeClr val="bg1"/>
              </a:solidFill>
              <a:cs typeface="+mn-ea"/>
              <a:sym typeface="+mn-lt"/>
            </a:endParaRPr>
          </a:p>
        </p:txBody>
      </p:sp>
      <p:pic>
        <p:nvPicPr>
          <p:cNvPr id="13" name="图形 5"/>
          <p:cNvPicPr>
            <a:picLocks noChangeAspect="1"/>
          </p:cNvPicPr>
          <p:nvPr/>
        </p:nvPicPr>
        <p:blipFill>
          <a:blip r:embed="rId2"/>
          <a:stretch>
            <a:fillRect/>
          </a:stretch>
        </p:blipFill>
        <p:spPr>
          <a:xfrm>
            <a:off x="1086559" y="351138"/>
            <a:ext cx="4217199" cy="562293"/>
          </a:xfrm>
          <a:prstGeom prst="rect">
            <a:avLst/>
          </a:prstGeom>
        </p:spPr>
      </p:pic>
      <p:sp>
        <p:nvSpPr>
          <p:cNvPr id="14" name="箭头: 五边形 20"/>
          <p:cNvSpPr/>
          <p:nvPr/>
        </p:nvSpPr>
        <p:spPr>
          <a:xfrm rot="5400000">
            <a:off x="-51547" y="346229"/>
            <a:ext cx="1234440" cy="765811"/>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15" name="图形 9"/>
          <p:cNvPicPr>
            <a:picLocks noChangeAspect="1"/>
          </p:cNvPicPr>
          <p:nvPr/>
        </p:nvPicPr>
        <p:blipFill>
          <a:blip r:embed="rId3"/>
          <a:stretch>
            <a:fillRect/>
          </a:stretch>
        </p:blipFill>
        <p:spPr>
          <a:xfrm>
            <a:off x="320749" y="273524"/>
            <a:ext cx="489848" cy="71752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pic>
        <p:nvPicPr>
          <p:cNvPr id="4099" name="Picture 3" descr="D:\南科大文件\MobileFile\IMG_20210523_1344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8550" y="1708150"/>
            <a:ext cx="4680000" cy="35140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D:\南科大文件\MobileFile\IMG_20210523_13464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8450" y="1708150"/>
            <a:ext cx="4680000" cy="35140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174" y="1233614"/>
            <a:ext cx="4833564" cy="359640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descr="D:\南科大文件\MobileFile\IMG_20210523_13464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3875" y="2857641"/>
            <a:ext cx="4845625" cy="36384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Side-by-side array antenna</a:t>
            </a:r>
            <a:endParaRPr lang="en-US" altLang="zh-CN" b="1" dirty="0">
              <a:solidFill>
                <a:srgbClr val="28B5B2"/>
              </a:solidFill>
              <a:latin typeface="Calibri" panose="020F0502020204030204" pitchFamily="34" charset="0"/>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Circular array antenna</a:t>
            </a:r>
            <a:endParaRPr lang="en-US" altLang="zh-CN" b="1" dirty="0">
              <a:solidFill>
                <a:srgbClr val="28B5B2"/>
              </a:solidFill>
              <a:latin typeface="Calibri" panose="020F0502020204030204" pitchFamily="34"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1500188"/>
            <a:ext cx="4711700" cy="351844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descr="D:\南科大文件\MobileFile\IMG_20210523_13441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8498" y="2933700"/>
            <a:ext cx="4680000" cy="35140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Side-by-side array antenna</a:t>
            </a:r>
            <a:endParaRPr lang="en-US" altLang="zh-CN" b="1" dirty="0">
              <a:solidFill>
                <a:srgbClr val="28B5B2"/>
              </a:solidFill>
              <a:latin typeface="Calibri" panose="020F0502020204030204" pitchFamily="34" charset="0"/>
            </a:endParaRPr>
          </a:p>
        </p:txBody>
      </p:sp>
      <p:pic>
        <p:nvPicPr>
          <p:cNvPr id="9" name="图片 8"/>
          <p:cNvPicPr/>
          <p:nvPr/>
        </p:nvPicPr>
        <p:blipFill>
          <a:blip r:embed="rId4">
            <a:clrChange>
              <a:clrFrom>
                <a:srgbClr val="FFFFFF"/>
              </a:clrFrom>
              <a:clrTo>
                <a:srgbClr val="FFFFFF">
                  <a:alpha val="0"/>
                </a:srgbClr>
              </a:clrTo>
            </a:clrChange>
          </a:blip>
          <a:stretch>
            <a:fillRect/>
          </a:stretch>
        </p:blipFill>
        <p:spPr>
          <a:xfrm>
            <a:off x="560703" y="1375554"/>
            <a:ext cx="7640955" cy="4861560"/>
          </a:xfrm>
          <a:prstGeom prst="rect">
            <a:avLst/>
          </a:prstGeom>
          <a:noFill/>
          <a:ln w="9525">
            <a:noFill/>
          </a:ln>
        </p:spPr>
      </p:pic>
      <p:pic>
        <p:nvPicPr>
          <p:cNvPr id="12" name="图片 11"/>
          <p:cNvPicPr/>
          <p:nvPr/>
        </p:nvPicPr>
        <p:blipFill>
          <a:blip r:embed="rId5">
            <a:clrChange>
              <a:clrFrom>
                <a:srgbClr val="FFFFFF"/>
              </a:clrFrom>
              <a:clrTo>
                <a:srgbClr val="FFFFFF">
                  <a:alpha val="0"/>
                </a:srgbClr>
              </a:clrTo>
            </a:clrChange>
          </a:blip>
          <a:srcRect l="6803" r="12966" b="1019"/>
          <a:stretch>
            <a:fillRect/>
          </a:stretch>
        </p:blipFill>
        <p:spPr>
          <a:xfrm>
            <a:off x="7254492" y="3367632"/>
            <a:ext cx="4062730" cy="2326005"/>
          </a:xfrm>
          <a:prstGeom prst="rect">
            <a:avLst/>
          </a:prstGeom>
          <a:noFill/>
          <a:ln w="9525">
            <a:noFill/>
          </a:ln>
        </p:spPr>
      </p:pic>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pic>
        <p:nvPicPr>
          <p:cNvPr id="10" name="图片 9"/>
          <p:cNvPicPr>
            <a:picLocks noChangeAspect="1"/>
          </p:cNvPicPr>
          <p:nvPr/>
        </p:nvPicPr>
        <p:blipFill>
          <a:blip r:embed="rId4">
            <a:clrChange>
              <a:clrFrom>
                <a:srgbClr val="FFFFFF"/>
              </a:clrFrom>
              <a:clrTo>
                <a:srgbClr val="FFFFFF">
                  <a:alpha val="0"/>
                </a:srgbClr>
              </a:clrTo>
            </a:clrChange>
          </a:blip>
          <a:stretch>
            <a:fillRect/>
          </a:stretch>
        </p:blipFill>
        <p:spPr>
          <a:xfrm>
            <a:off x="416165" y="1448471"/>
            <a:ext cx="6747510" cy="4883150"/>
          </a:xfrm>
          <a:prstGeom prst="rect">
            <a:avLst/>
          </a:prstGeom>
          <a:noFill/>
          <a:ln w="9525">
            <a:noFill/>
          </a:ln>
        </p:spPr>
      </p:pic>
      <p:sp>
        <p:nvSpPr>
          <p:cNvPr id="13" name="矩形 12"/>
          <p:cNvSpPr/>
          <p:nvPr/>
        </p:nvSpPr>
        <p:spPr>
          <a:xfrm>
            <a:off x="831520"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Circular array antenna</a:t>
            </a:r>
            <a:endParaRPr lang="en-US" altLang="zh-CN" b="1" dirty="0">
              <a:solidFill>
                <a:srgbClr val="28B5B2"/>
              </a:solidFill>
              <a:latin typeface="Calibri" panose="020F0502020204030204" pitchFamily="34" charset="0"/>
            </a:endParaRPr>
          </a:p>
        </p:txBody>
      </p:sp>
      <p:pic>
        <p:nvPicPr>
          <p:cNvPr id="14" name="图片 13"/>
          <p:cNvPicPr>
            <a:picLocks noChangeAspect="1"/>
          </p:cNvPicPr>
          <p:nvPr/>
        </p:nvPicPr>
        <p:blipFill>
          <a:blip r:embed="rId5">
            <a:clrChange>
              <a:clrFrom>
                <a:srgbClr val="FFFFFF"/>
              </a:clrFrom>
              <a:clrTo>
                <a:srgbClr val="FFFFFF">
                  <a:alpha val="0"/>
                </a:srgbClr>
              </a:clrTo>
            </a:clrChange>
          </a:blip>
          <a:srcRect l="12937" r="12666" b="-1288"/>
          <a:stretch>
            <a:fillRect/>
          </a:stretch>
        </p:blipFill>
        <p:spPr>
          <a:xfrm>
            <a:off x="7536180" y="2494280"/>
            <a:ext cx="3891280" cy="2171065"/>
          </a:xfrm>
          <a:prstGeom prst="rect">
            <a:avLst/>
          </a:prstGeom>
          <a:noFill/>
          <a:ln w="9525">
            <a:noFill/>
          </a:ln>
        </p:spPr>
      </p:pic>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pic>
        <p:nvPicPr>
          <p:cNvPr id="9" name="图片 8"/>
          <p:cNvPicPr/>
          <p:nvPr/>
        </p:nvPicPr>
        <p:blipFill>
          <a:blip r:embed="rId4">
            <a:clrChange>
              <a:clrFrom>
                <a:srgbClr val="FFFFFF"/>
              </a:clrFrom>
              <a:clrTo>
                <a:srgbClr val="FFFFFF">
                  <a:alpha val="0"/>
                </a:srgbClr>
              </a:clrTo>
            </a:clrChange>
          </a:blip>
          <a:stretch>
            <a:fillRect/>
          </a:stretch>
        </p:blipFill>
        <p:spPr>
          <a:xfrm>
            <a:off x="1725007" y="1170221"/>
            <a:ext cx="7604125" cy="5015865"/>
          </a:xfrm>
          <a:prstGeom prst="rect">
            <a:avLst/>
          </a:prstGeom>
          <a:noFill/>
          <a:ln w="9525">
            <a:noFill/>
          </a:ln>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85" y="1812501"/>
            <a:ext cx="5400000" cy="3375000"/>
          </a:xfrm>
          <a:prstGeom prst="rect">
            <a:avLst/>
          </a:prstGeom>
          <a:ln>
            <a:noFill/>
          </a:ln>
          <a:effectLst>
            <a:softEdge rad="112500"/>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1128" y="1812501"/>
            <a:ext cx="5400000" cy="3375000"/>
          </a:xfrm>
          <a:prstGeom prst="rect">
            <a:avLst/>
          </a:prstGeom>
          <a:ln>
            <a:noFill/>
          </a:ln>
          <a:effectLst>
            <a:softEdge rad="112500"/>
          </a:effectLst>
        </p:spPr>
      </p:pic>
    </p:spTree>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85" y="1812501"/>
            <a:ext cx="5400000" cy="3375000"/>
          </a:xfrm>
          <a:prstGeom prst="rect">
            <a:avLst/>
          </a:prstGeom>
          <a:ln>
            <a:noFill/>
          </a:ln>
          <a:effectLst>
            <a:softEdge rad="112500"/>
          </a:effec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1128" y="1812501"/>
            <a:ext cx="5400000" cy="3375000"/>
          </a:xfrm>
          <a:prstGeom prst="rect">
            <a:avLst/>
          </a:prstGeom>
          <a:ln>
            <a:noFill/>
          </a:ln>
          <a:effectLst>
            <a:softEdge rad="112500"/>
          </a:effectLst>
        </p:spPr>
      </p:pic>
    </p:spTree>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Signal source detection</a:t>
            </a:r>
            <a:endParaRPr lang="en-US" altLang="zh-CN" b="1" dirty="0">
              <a:solidFill>
                <a:srgbClr val="28B5B2"/>
              </a:solidFill>
              <a:latin typeface="Calibri" panose="020F0502020204030204" pitchFamily="34" charset="0"/>
            </a:endParaRPr>
          </a:p>
        </p:txBody>
      </p:sp>
      <p:pic>
        <p:nvPicPr>
          <p:cNvPr id="7170" name="Picture 2" descr="D:\南科大文件\MobileFile\IMG_20210523_13485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6335" y="1662302"/>
            <a:ext cx="4839215" cy="36335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599346" y="1424426"/>
            <a:ext cx="5483401" cy="4524315"/>
          </a:xfrm>
          <a:prstGeom prst="rect">
            <a:avLst/>
          </a:prstGeom>
        </p:spPr>
        <p:txBody>
          <a:bodyPr wrap="square">
            <a:spAutoFit/>
          </a:bodyPr>
          <a:lstStyle/>
          <a:p>
            <a:r>
              <a:rPr lang="en-US" altLang="zh-CN" sz="2400" dirty="0"/>
              <a:t>In the experiment, we chose two signal sources, one is the signal source that Professor Wu gave us that can switch the frequency, and the other is the fixed signal source in the school, which is the communication base station. Here we try to choose different generations The communication frequency of the operator can be detected. From the public information, we can find the communication frequency used by the operator.</a:t>
            </a:r>
            <a:endParaRPr lang="zh-CN" altLang="en-US" sz="2400"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425569" y="981450"/>
                <a:ext cx="11225841" cy="4011226"/>
              </a:xfrm>
              <a:prstGeom prst="rect">
                <a:avLst/>
              </a:prstGeom>
              <a:noFill/>
            </p:spPr>
            <p:txBody>
              <a:bodyPr wrap="square" rtlCol="0">
                <a:spAutoFit/>
              </a:bodyPr>
              <a:lstStyle/>
              <a:p>
                <a:r>
                  <a:rPr lang="en-US" altLang="zh-CN" sz="2400" dirty="0"/>
                  <a:t>where: </a:t>
                </a:r>
                <a14:m>
                  <m:oMath xmlns:m="http://schemas.openxmlformats.org/officeDocument/2006/math">
                    <m:r>
                      <a:rPr lang="en-US" altLang="zh-CN" sz="2400" i="1">
                        <a:latin typeface="Cambria Math" panose="02040503050406030204" charset="0"/>
                      </a:rPr>
                      <m:t>𝑥</m:t>
                    </m:r>
                    <m:d>
                      <m:dPr>
                        <m:ctrlPr>
                          <a:rPr lang="zh-CN" altLang="zh-CN" sz="2400" i="1"/>
                        </m:ctrlPr>
                      </m:dPr>
                      <m:e>
                        <m:r>
                          <a:rPr lang="en-US" altLang="zh-CN" sz="2400" i="1">
                            <a:latin typeface="Cambria Math" panose="02040503050406030204" charset="0"/>
                          </a:rPr>
                          <m:t>𝑡</m:t>
                        </m:r>
                      </m:e>
                    </m:d>
                    <m:r>
                      <a:rPr lang="en-US" altLang="zh-CN" sz="2400" i="1">
                        <a:latin typeface="Cambria Math" panose="02040503050406030204" charset="0"/>
                      </a:rPr>
                      <m:t>=</m:t>
                    </m:r>
                    <m:sSup>
                      <m:sSupPr>
                        <m:ctrlPr>
                          <a:rPr lang="zh-CN" altLang="zh-CN" sz="2400" i="1"/>
                        </m:ctrlPr>
                      </m:sSupPr>
                      <m:e>
                        <m:r>
                          <a:rPr lang="en-US" altLang="zh-CN" sz="2400" i="1">
                            <a:latin typeface="Cambria Math" panose="02040503050406030204" charset="0"/>
                          </a:rPr>
                          <m:t>[</m:t>
                        </m:r>
                        <m:sSub>
                          <m:sSubPr>
                            <m:ctrlPr>
                              <a:rPr lang="zh-CN" altLang="zh-CN" sz="2400" i="1"/>
                            </m:ctrlPr>
                          </m:sSubPr>
                          <m:e>
                            <m:r>
                              <a:rPr lang="en-US" altLang="zh-CN" sz="2400" i="1">
                                <a:latin typeface="Cambria Math" panose="02040503050406030204" charset="0"/>
                              </a:rPr>
                              <m:t>𝑥</m:t>
                            </m:r>
                          </m:e>
                          <m:sub>
                            <m:r>
                              <a:rPr lang="en-US" altLang="zh-CN" sz="2400" i="1">
                                <a:latin typeface="Cambria Math" panose="02040503050406030204" charset="0"/>
                              </a:rPr>
                              <m:t>1</m:t>
                            </m:r>
                          </m:sub>
                        </m:sSub>
                        <m:r>
                          <a:rPr lang="en-US" altLang="zh-CN" sz="2400" i="1">
                            <a:latin typeface="Cambria Math" panose="02040503050406030204" charset="0"/>
                          </a:rPr>
                          <m:t>(</m:t>
                        </m:r>
                        <m:r>
                          <a:rPr lang="en-US" altLang="zh-CN" sz="2400" i="1">
                            <a:latin typeface="Cambria Math" panose="02040503050406030204" charset="0"/>
                          </a:rPr>
                          <m:t>𝑡</m:t>
                        </m:r>
                        <m:r>
                          <a:rPr lang="en-US" altLang="zh-CN" sz="2400" i="1">
                            <a:latin typeface="Cambria Math" panose="02040503050406030204" charset="0"/>
                          </a:rPr>
                          <m:t>),</m:t>
                        </m:r>
                        <m:sSub>
                          <m:sSubPr>
                            <m:ctrlPr>
                              <a:rPr lang="zh-CN" altLang="zh-CN" sz="2400" i="1"/>
                            </m:ctrlPr>
                          </m:sSubPr>
                          <m:e>
                            <m:r>
                              <a:rPr lang="en-US" altLang="zh-CN" sz="2400" i="1">
                                <a:latin typeface="Cambria Math" panose="02040503050406030204" charset="0"/>
                              </a:rPr>
                              <m:t>𝑥</m:t>
                            </m:r>
                          </m:e>
                          <m:sub>
                            <m:r>
                              <a:rPr lang="en-US" altLang="zh-CN" sz="2400" i="1">
                                <a:latin typeface="Cambria Math" panose="02040503050406030204" charset="0"/>
                              </a:rPr>
                              <m:t>2</m:t>
                            </m:r>
                          </m:sub>
                        </m:sSub>
                        <m:r>
                          <a:rPr lang="en-US" altLang="zh-CN" sz="2400" i="1">
                            <a:latin typeface="Cambria Math" panose="02040503050406030204" charset="0"/>
                          </a:rPr>
                          <m:t>(</m:t>
                        </m:r>
                        <m:r>
                          <a:rPr lang="en-US" altLang="zh-CN" sz="2400" i="1">
                            <a:latin typeface="Cambria Math" panose="02040503050406030204" charset="0"/>
                          </a:rPr>
                          <m:t>𝑡</m:t>
                        </m:r>
                        <m:r>
                          <a:rPr lang="en-US" altLang="zh-CN" sz="2400" i="1">
                            <a:latin typeface="Cambria Math" panose="02040503050406030204" charset="0"/>
                          </a:rPr>
                          <m:t>),…,</m:t>
                        </m:r>
                        <m:sSub>
                          <m:sSubPr>
                            <m:ctrlPr>
                              <a:rPr lang="zh-CN" altLang="zh-CN" sz="2400" i="1"/>
                            </m:ctrlPr>
                          </m:sSubPr>
                          <m:e>
                            <m:r>
                              <a:rPr lang="en-US" altLang="zh-CN" sz="2400" i="1">
                                <a:latin typeface="Cambria Math" panose="02040503050406030204" charset="0"/>
                              </a:rPr>
                              <m:t>𝑥</m:t>
                            </m:r>
                          </m:e>
                          <m:sub>
                            <m:r>
                              <a:rPr lang="en-US" altLang="zh-CN" sz="2400" i="1">
                                <a:latin typeface="Cambria Math" panose="02040503050406030204" charset="0"/>
                              </a:rPr>
                              <m:t>𝑁</m:t>
                            </m:r>
                          </m:sub>
                        </m:sSub>
                        <m:r>
                          <a:rPr lang="en-US" altLang="zh-CN" sz="2400" i="1">
                            <a:latin typeface="Cambria Math" panose="02040503050406030204" charset="0"/>
                          </a:rPr>
                          <m:t>(</m:t>
                        </m:r>
                        <m:r>
                          <a:rPr lang="en-US" altLang="zh-CN" sz="2400" i="1">
                            <a:latin typeface="Cambria Math" panose="02040503050406030204" charset="0"/>
                          </a:rPr>
                          <m:t>𝑡</m:t>
                        </m:r>
                        <m:r>
                          <a:rPr lang="en-US" altLang="zh-CN" sz="2400" i="1">
                            <a:latin typeface="Cambria Math" panose="02040503050406030204" charset="0"/>
                          </a:rPr>
                          <m:t>)]</m:t>
                        </m:r>
                      </m:e>
                      <m:sup>
                        <m:r>
                          <a:rPr lang="en-US" altLang="zh-CN" sz="2400" i="1">
                            <a:latin typeface="Cambria Math" panose="02040503050406030204" charset="0"/>
                          </a:rPr>
                          <m:t>𝑇</m:t>
                        </m:r>
                      </m:sup>
                    </m:sSup>
                    <m:r>
                      <a:rPr lang="en-US" altLang="zh-CN" sz="2400" i="1">
                        <a:latin typeface="Cambria Math" panose="02040503050406030204" charset="0"/>
                      </a:rPr>
                      <m:t>∈</m:t>
                    </m:r>
                    <m:sSup>
                      <m:sSupPr>
                        <m:ctrlPr>
                          <a:rPr lang="zh-CN" altLang="zh-CN" sz="2400" i="1"/>
                        </m:ctrlPr>
                      </m:sSupPr>
                      <m:e>
                        <m:r>
                          <a:rPr lang="en-US" altLang="zh-CN" sz="2400" i="1">
                            <a:latin typeface="Cambria Math" panose="02040503050406030204" charset="0"/>
                          </a:rPr>
                          <m:t>𝐶</m:t>
                        </m:r>
                      </m:e>
                      <m:sup>
                        <m:r>
                          <a:rPr lang="en-US" altLang="zh-CN" sz="2400" i="1">
                            <a:latin typeface="Cambria Math" panose="02040503050406030204" charset="0"/>
                          </a:rPr>
                          <m:t>𝑁</m:t>
                        </m:r>
                        <m:r>
                          <a:rPr lang="en-US" altLang="zh-CN" sz="2400" i="1">
                            <a:latin typeface="Cambria Math" panose="02040503050406030204" charset="0"/>
                          </a:rPr>
                          <m:t>×</m:t>
                        </m:r>
                        <m:r>
                          <a:rPr lang="en-US" altLang="zh-CN" sz="2400" i="1">
                            <a:latin typeface="Cambria Math" panose="02040503050406030204" charset="0"/>
                          </a:rPr>
                          <m:t>1</m:t>
                        </m:r>
                      </m:sup>
                    </m:sSup>
                  </m:oMath>
                </a14:m>
                <a:r>
                  <a:rPr lang="en-US" altLang="zh-CN" sz="2400" dirty="0"/>
                  <a:t> is the array received data; </a:t>
                </a:r>
                <a14:m>
                  <m:oMath xmlns:m="http://schemas.openxmlformats.org/officeDocument/2006/math">
                    <m:r>
                      <a:rPr lang="en-US" altLang="zh-CN" sz="2400" i="1">
                        <a:latin typeface="Cambria Math" panose="02040503050406030204" charset="0"/>
                      </a:rPr>
                      <m:t>𝑎</m:t>
                    </m:r>
                    <m:d>
                      <m:dPr>
                        <m:ctrlPr>
                          <a:rPr lang="zh-CN" altLang="zh-CN" sz="2400" i="1"/>
                        </m:ctrlPr>
                      </m:dPr>
                      <m:e>
                        <m:sSub>
                          <m:sSubPr>
                            <m:ctrlPr>
                              <a:rPr lang="zh-CN" altLang="zh-CN" sz="2400" i="1"/>
                            </m:ctrlPr>
                          </m:sSubPr>
                          <m:e>
                            <m:r>
                              <a:rPr lang="en-US" altLang="zh-CN" sz="2400" i="1">
                                <a:latin typeface="Cambria Math" panose="02040503050406030204" charset="0"/>
                              </a:rPr>
                              <m:t>𝜃</m:t>
                            </m:r>
                          </m:e>
                          <m:sub>
                            <m:r>
                              <a:rPr lang="en-US" altLang="zh-CN" sz="2400" i="1">
                                <a:latin typeface="Cambria Math" panose="02040503050406030204" charset="0"/>
                              </a:rPr>
                              <m:t>𝑖𝑗</m:t>
                            </m:r>
                          </m:sub>
                        </m:sSub>
                      </m:e>
                    </m:d>
                    <m:r>
                      <a:rPr lang="en-US" altLang="zh-CN" sz="2400" i="1">
                        <a:latin typeface="Cambria Math" panose="02040503050406030204" charset="0"/>
                      </a:rPr>
                      <m:t>=</m:t>
                    </m:r>
                    <m:sSup>
                      <m:sSupPr>
                        <m:ctrlPr>
                          <a:rPr lang="zh-CN" altLang="zh-CN" sz="2400" i="1"/>
                        </m:ctrlPr>
                      </m:sSupPr>
                      <m:e>
                        <m:r>
                          <a:rPr lang="en-US" altLang="zh-CN" sz="2400" i="1">
                            <a:latin typeface="Cambria Math" panose="02040503050406030204" charset="0"/>
                          </a:rPr>
                          <m:t>[</m:t>
                        </m:r>
                        <m:r>
                          <a:rPr lang="en-US" altLang="zh-CN" sz="2400" i="1">
                            <a:latin typeface="Cambria Math" panose="02040503050406030204" charset="0"/>
                          </a:rPr>
                          <m:t>1</m:t>
                        </m:r>
                        <m:r>
                          <a:rPr lang="en-US" altLang="zh-CN" sz="2400" i="1">
                            <a:latin typeface="Cambria Math" panose="02040503050406030204" charset="0"/>
                          </a:rPr>
                          <m:t>,</m:t>
                        </m:r>
                        <m:sSup>
                          <m:sSupPr>
                            <m:ctrlPr>
                              <a:rPr lang="zh-CN" altLang="zh-CN" sz="2400" i="1"/>
                            </m:ctrlPr>
                          </m:sSupPr>
                          <m:e>
                            <m:r>
                              <a:rPr lang="en-US" altLang="zh-CN" sz="2400" i="1">
                                <a:latin typeface="Cambria Math" panose="02040503050406030204" charset="0"/>
                              </a:rPr>
                              <m:t>𝑒</m:t>
                            </m:r>
                          </m:e>
                          <m:sup>
                            <m:r>
                              <a:rPr lang="en-US" altLang="zh-CN" sz="2400" i="1">
                                <a:latin typeface="Cambria Math" panose="02040503050406030204" charset="0"/>
                              </a:rPr>
                              <m:t>−</m:t>
                            </m:r>
                            <m:r>
                              <a:rPr lang="en-US" altLang="zh-CN" sz="2400" i="1">
                                <a:latin typeface="Cambria Math" panose="02040503050406030204" charset="0"/>
                              </a:rPr>
                              <m:t>𝑗</m:t>
                            </m:r>
                            <m:r>
                              <a:rPr lang="en-US" altLang="zh-CN" sz="2400" i="1">
                                <a:latin typeface="Cambria Math" panose="02040503050406030204" charset="0"/>
                              </a:rPr>
                              <m:t>2</m:t>
                            </m:r>
                            <m:r>
                              <a:rPr lang="en-US" altLang="zh-CN" sz="2400" i="1">
                                <a:latin typeface="Cambria Math" panose="02040503050406030204" charset="0"/>
                              </a:rPr>
                              <m:t>𝜋</m:t>
                            </m:r>
                            <m:f>
                              <m:fPr>
                                <m:ctrlPr>
                                  <a:rPr lang="zh-CN" altLang="zh-CN" sz="2400" i="1"/>
                                </m:ctrlPr>
                              </m:fPr>
                              <m:num>
                                <m:r>
                                  <a:rPr lang="en-US" altLang="zh-CN" sz="2400" i="1">
                                    <a:latin typeface="Cambria Math" panose="02040503050406030204" charset="0"/>
                                  </a:rPr>
                                  <m:t>𝑑</m:t>
                                </m:r>
                              </m:num>
                              <m:den>
                                <m:r>
                                  <a:rPr lang="en-US" altLang="zh-CN" sz="2400" i="1">
                                    <a:latin typeface="Cambria Math" panose="02040503050406030204" charset="0"/>
                                  </a:rPr>
                                  <m:t>𝜆</m:t>
                                </m:r>
                              </m:den>
                            </m:f>
                            <m:r>
                              <a:rPr lang="en-US" altLang="zh-CN" sz="2400" i="1">
                                <a:latin typeface="Cambria Math" panose="02040503050406030204" charset="0"/>
                              </a:rPr>
                              <m:t>𝑠𝑖𝑛</m:t>
                            </m:r>
                            <m:sSub>
                              <m:sSubPr>
                                <m:ctrlPr>
                                  <a:rPr lang="zh-CN" altLang="zh-CN" sz="2400" i="1"/>
                                </m:ctrlPr>
                              </m:sSubPr>
                              <m:e>
                                <m:r>
                                  <a:rPr lang="en-US" altLang="zh-CN" sz="2400" i="1">
                                    <a:latin typeface="Cambria Math" panose="02040503050406030204" charset="0"/>
                                  </a:rPr>
                                  <m:t>𝜃</m:t>
                                </m:r>
                              </m:e>
                              <m:sub>
                                <m:r>
                                  <a:rPr lang="en-US" altLang="zh-CN" sz="2400" i="1">
                                    <a:latin typeface="Cambria Math" panose="02040503050406030204" charset="0"/>
                                  </a:rPr>
                                  <m:t>𝑖𝑗</m:t>
                                </m:r>
                              </m:sub>
                            </m:sSub>
                          </m:sup>
                        </m:sSup>
                        <m:r>
                          <a:rPr lang="en-US" altLang="zh-CN" sz="2400" i="1">
                            <a:latin typeface="Cambria Math" panose="02040503050406030204" charset="0"/>
                          </a:rPr>
                          <m:t>,…,</m:t>
                        </m:r>
                        <m:sSup>
                          <m:sSupPr>
                            <m:ctrlPr>
                              <a:rPr lang="zh-CN" altLang="zh-CN" sz="2400" i="1"/>
                            </m:ctrlPr>
                          </m:sSupPr>
                          <m:e>
                            <m:r>
                              <a:rPr lang="en-US" altLang="zh-CN" sz="2400" i="1">
                                <a:latin typeface="Cambria Math" panose="02040503050406030204" charset="0"/>
                              </a:rPr>
                              <m:t>𝑒</m:t>
                            </m:r>
                          </m:e>
                          <m:sup>
                            <m:r>
                              <a:rPr lang="en-US" altLang="zh-CN" sz="2400" i="1">
                                <a:latin typeface="Cambria Math" panose="02040503050406030204" charset="0"/>
                              </a:rPr>
                              <m:t>−</m:t>
                            </m:r>
                            <m:r>
                              <a:rPr lang="en-US" altLang="zh-CN" sz="2400" i="1">
                                <a:latin typeface="Cambria Math" panose="02040503050406030204" charset="0"/>
                              </a:rPr>
                              <m:t>𝑗</m:t>
                            </m:r>
                            <m:r>
                              <a:rPr lang="en-US" altLang="zh-CN" sz="2400" i="1">
                                <a:latin typeface="Cambria Math" panose="02040503050406030204" charset="0"/>
                              </a:rPr>
                              <m:t>2</m:t>
                            </m:r>
                            <m:r>
                              <a:rPr lang="en-US" altLang="zh-CN" sz="2400" i="1">
                                <a:latin typeface="Cambria Math" panose="02040503050406030204" charset="0"/>
                              </a:rPr>
                              <m:t>(</m:t>
                            </m:r>
                            <m:r>
                              <a:rPr lang="en-US" altLang="zh-CN" sz="2400" i="1">
                                <a:latin typeface="Cambria Math" panose="02040503050406030204" charset="0"/>
                              </a:rPr>
                              <m:t>𝑁</m:t>
                            </m:r>
                            <m:r>
                              <a:rPr lang="en-US" altLang="zh-CN" sz="2400" i="1">
                                <a:latin typeface="Cambria Math" panose="02040503050406030204" charset="0"/>
                              </a:rPr>
                              <m:t>−</m:t>
                            </m:r>
                            <m:r>
                              <a:rPr lang="en-US" altLang="zh-CN" sz="2400" i="1">
                                <a:latin typeface="Cambria Math" panose="02040503050406030204" charset="0"/>
                              </a:rPr>
                              <m:t>1</m:t>
                            </m:r>
                            <m:r>
                              <a:rPr lang="en-US" altLang="zh-CN" sz="2400" i="1">
                                <a:latin typeface="Cambria Math" panose="02040503050406030204" charset="0"/>
                              </a:rPr>
                              <m:t>)</m:t>
                            </m:r>
                            <m:r>
                              <a:rPr lang="en-US" altLang="zh-CN" sz="2400" i="1">
                                <a:latin typeface="Cambria Math" panose="02040503050406030204" charset="0"/>
                              </a:rPr>
                              <m:t>𝜋</m:t>
                            </m:r>
                            <m:f>
                              <m:fPr>
                                <m:ctrlPr>
                                  <a:rPr lang="zh-CN" altLang="zh-CN" sz="2400" i="1"/>
                                </m:ctrlPr>
                              </m:fPr>
                              <m:num>
                                <m:r>
                                  <a:rPr lang="en-US" altLang="zh-CN" sz="2400" i="1">
                                    <a:latin typeface="Cambria Math" panose="02040503050406030204" charset="0"/>
                                  </a:rPr>
                                  <m:t>𝑑</m:t>
                                </m:r>
                              </m:num>
                              <m:den>
                                <m:r>
                                  <a:rPr lang="en-US" altLang="zh-CN" sz="2400" i="1">
                                    <a:latin typeface="Cambria Math" panose="02040503050406030204" charset="0"/>
                                  </a:rPr>
                                  <m:t>𝜆</m:t>
                                </m:r>
                              </m:den>
                            </m:f>
                            <m:r>
                              <a:rPr lang="en-US" altLang="zh-CN" sz="2400" i="1">
                                <a:latin typeface="Cambria Math" panose="02040503050406030204" charset="0"/>
                              </a:rPr>
                              <m:t>𝑠𝑖𝑛</m:t>
                            </m:r>
                            <m:sSub>
                              <m:sSubPr>
                                <m:ctrlPr>
                                  <a:rPr lang="zh-CN" altLang="zh-CN" sz="2400" i="1"/>
                                </m:ctrlPr>
                              </m:sSubPr>
                              <m:e>
                                <m:r>
                                  <a:rPr lang="en-US" altLang="zh-CN" sz="2400" i="1">
                                    <a:latin typeface="Cambria Math" panose="02040503050406030204" charset="0"/>
                                  </a:rPr>
                                  <m:t>𝜃</m:t>
                                </m:r>
                              </m:e>
                              <m:sub>
                                <m:r>
                                  <a:rPr lang="en-US" altLang="zh-CN" sz="2400" i="1">
                                    <a:latin typeface="Cambria Math" panose="02040503050406030204" charset="0"/>
                                  </a:rPr>
                                  <m:t>𝑖𝑗</m:t>
                                </m:r>
                              </m:sub>
                            </m:sSub>
                          </m:sup>
                        </m:sSup>
                        <m:r>
                          <a:rPr lang="en-US" altLang="zh-CN" sz="2400" i="1">
                            <a:latin typeface="Cambria Math" panose="02040503050406030204" charset="0"/>
                          </a:rPr>
                          <m:t>]</m:t>
                        </m:r>
                      </m:e>
                      <m:sup>
                        <m:r>
                          <a:rPr lang="en-US" altLang="zh-CN" sz="2400" i="1">
                            <a:latin typeface="Cambria Math" panose="02040503050406030204" charset="0"/>
                          </a:rPr>
                          <m:t>𝑇</m:t>
                        </m:r>
                      </m:sup>
                    </m:sSup>
                  </m:oMath>
                </a14:m>
                <a:r>
                  <a:rPr lang="en-US" altLang="zh-CN" sz="2400" dirty="0"/>
                  <a:t>is the array oriented vector and </a:t>
                </a:r>
                <a:r>
                  <a:rPr lang="zh-CN" altLang="zh-CN" sz="2400" dirty="0"/>
                  <a:t>λ</a:t>
                </a:r>
                <a:r>
                  <a:rPr lang="en-US" altLang="zh-CN" sz="2400" dirty="0"/>
                  <a:t> is the signal wavelength; </a:t>
                </a:r>
                <a14:m>
                  <m:oMath xmlns:m="http://schemas.openxmlformats.org/officeDocument/2006/math">
                    <m:r>
                      <a:rPr lang="en-US" altLang="zh-CN" sz="2400" i="1">
                        <a:latin typeface="Cambria Math" panose="02040503050406030204" charset="0"/>
                      </a:rPr>
                      <m:t>𝐴</m:t>
                    </m:r>
                    <m:r>
                      <a:rPr lang="en-US" altLang="zh-CN" sz="2400" i="1">
                        <a:latin typeface="Cambria Math" panose="02040503050406030204" charset="0"/>
                      </a:rPr>
                      <m:t>=</m:t>
                    </m:r>
                    <m:d>
                      <m:dPr>
                        <m:begChr m:val="["/>
                        <m:endChr m:val="]"/>
                        <m:ctrlPr>
                          <a:rPr lang="zh-CN" altLang="zh-CN" sz="2400" i="1"/>
                        </m:ctrlPr>
                      </m:dPr>
                      <m:e>
                        <m:sSub>
                          <m:sSubPr>
                            <m:ctrlPr>
                              <a:rPr lang="zh-CN" altLang="zh-CN" sz="2400" i="1"/>
                            </m:ctrlPr>
                          </m:sSubPr>
                          <m:e>
                            <m:r>
                              <a:rPr lang="en-US" altLang="zh-CN" sz="2400" i="1">
                                <a:latin typeface="Cambria Math" panose="02040503050406030204" charset="0"/>
                              </a:rPr>
                              <m:t>𝐵</m:t>
                            </m:r>
                          </m:e>
                          <m:sub>
                            <m:r>
                              <a:rPr lang="en-US" altLang="zh-CN" sz="2400" i="1">
                                <a:latin typeface="Cambria Math" panose="02040503050406030204" charset="0"/>
                              </a:rPr>
                              <m:t>1</m:t>
                            </m:r>
                          </m:sub>
                        </m:sSub>
                        <m:r>
                          <a:rPr lang="en-US" altLang="zh-CN" sz="2400">
                            <a:latin typeface="Cambria Math" panose="02040503050406030204" charset="0"/>
                          </a:rPr>
                          <m:t>,</m:t>
                        </m:r>
                        <m:sSub>
                          <m:sSubPr>
                            <m:ctrlPr>
                              <a:rPr lang="zh-CN" altLang="zh-CN" sz="2400" i="1"/>
                            </m:ctrlPr>
                          </m:sSubPr>
                          <m:e>
                            <m:r>
                              <a:rPr lang="en-US" altLang="zh-CN" sz="2400" i="1">
                                <a:latin typeface="Cambria Math" panose="02040503050406030204" charset="0"/>
                              </a:rPr>
                              <m:t>𝐵</m:t>
                            </m:r>
                          </m:e>
                          <m:sub>
                            <m:r>
                              <a:rPr lang="en-US" altLang="zh-CN" sz="2400" i="1">
                                <a:latin typeface="Cambria Math" panose="02040503050406030204" charset="0"/>
                              </a:rPr>
                              <m:t>2</m:t>
                            </m:r>
                          </m:sub>
                        </m:sSub>
                        <m:r>
                          <a:rPr lang="en-US" altLang="zh-CN" sz="2400">
                            <a:latin typeface="Cambria Math" panose="02040503050406030204" charset="0"/>
                          </a:rPr>
                          <m:t>,…,</m:t>
                        </m:r>
                        <m:sSub>
                          <m:sSubPr>
                            <m:ctrlPr>
                              <a:rPr lang="zh-CN" altLang="zh-CN" sz="2400" i="1"/>
                            </m:ctrlPr>
                          </m:sSubPr>
                          <m:e>
                            <m:r>
                              <a:rPr lang="en-US" altLang="zh-CN" sz="2400" i="1">
                                <a:latin typeface="Cambria Math" panose="02040503050406030204" charset="0"/>
                              </a:rPr>
                              <m:t>𝐵</m:t>
                            </m:r>
                          </m:e>
                          <m:sub>
                            <m:r>
                              <a:rPr lang="en-US" altLang="zh-CN" sz="2400" i="1">
                                <a:latin typeface="Cambria Math" panose="02040503050406030204" charset="0"/>
                              </a:rPr>
                              <m:t>𝐷</m:t>
                            </m:r>
                          </m:sub>
                        </m:sSub>
                      </m:e>
                    </m:d>
                    <m:r>
                      <a:rPr lang="en-US" altLang="zh-CN" sz="2400" i="1">
                        <a:latin typeface="Cambria Math" panose="02040503050406030204" charset="0"/>
                      </a:rPr>
                      <m:t>∈</m:t>
                    </m:r>
                    <m:sSup>
                      <m:sSupPr>
                        <m:ctrlPr>
                          <a:rPr lang="zh-CN" altLang="zh-CN" sz="2400" i="1"/>
                        </m:ctrlPr>
                      </m:sSupPr>
                      <m:e>
                        <m:r>
                          <a:rPr lang="en-US" altLang="zh-CN" sz="2400" i="1">
                            <a:latin typeface="Cambria Math" panose="02040503050406030204" charset="0"/>
                          </a:rPr>
                          <m:t>𝐶</m:t>
                        </m:r>
                      </m:e>
                      <m:sup>
                        <m:r>
                          <a:rPr lang="en-US" altLang="zh-CN" sz="2400" i="1">
                            <a:latin typeface="Cambria Math" panose="02040503050406030204" charset="0"/>
                          </a:rPr>
                          <m:t>𝑁</m:t>
                        </m:r>
                        <m:r>
                          <a:rPr lang="en-US" altLang="zh-CN" sz="2400" i="1">
                            <a:latin typeface="Cambria Math" panose="02040503050406030204" charset="0"/>
                          </a:rPr>
                          <m:t>×</m:t>
                        </m:r>
                        <m:r>
                          <a:rPr lang="en-US" altLang="zh-CN" sz="2400" i="1">
                            <a:latin typeface="Cambria Math" panose="02040503050406030204" charset="0"/>
                          </a:rPr>
                          <m:t>𝐾</m:t>
                        </m:r>
                      </m:sup>
                    </m:sSup>
                    <m:r>
                      <a:rPr lang="en-US" altLang="zh-CN" sz="2400" i="1">
                        <a:latin typeface="Cambria Math" panose="02040503050406030204" charset="0"/>
                      </a:rPr>
                      <m:t>,</m:t>
                    </m:r>
                    <m:sSub>
                      <m:sSubPr>
                        <m:ctrlPr>
                          <a:rPr lang="zh-CN" altLang="zh-CN" sz="2400" i="1"/>
                        </m:ctrlPr>
                      </m:sSubPr>
                      <m:e>
                        <m:r>
                          <a:rPr lang="en-US" altLang="zh-CN" sz="2400" i="1">
                            <a:latin typeface="Cambria Math" panose="02040503050406030204" charset="0"/>
                          </a:rPr>
                          <m:t>𝐵</m:t>
                        </m:r>
                      </m:e>
                      <m:sub>
                        <m:r>
                          <a:rPr lang="en-US" altLang="zh-CN" sz="2400" i="1">
                            <a:latin typeface="Cambria Math" panose="02040503050406030204" charset="0"/>
                          </a:rPr>
                          <m:t>𝑖</m:t>
                        </m:r>
                      </m:sub>
                    </m:sSub>
                    <m:r>
                      <a:rPr lang="en-US" altLang="zh-CN" sz="2400" i="1">
                        <a:latin typeface="Cambria Math" panose="02040503050406030204" charset="0"/>
                      </a:rPr>
                      <m:t>=</m:t>
                    </m:r>
                    <m:d>
                      <m:dPr>
                        <m:begChr m:val="["/>
                        <m:endChr m:val="]"/>
                        <m:ctrlPr>
                          <a:rPr lang="zh-CN" altLang="zh-CN" sz="2400" i="1"/>
                        </m:ctrlPr>
                      </m:dPr>
                      <m:e>
                        <m:r>
                          <a:rPr lang="en-US" altLang="zh-CN" sz="2400" i="1">
                            <a:latin typeface="Cambria Math" panose="02040503050406030204" charset="0"/>
                          </a:rPr>
                          <m:t>𝑎</m:t>
                        </m:r>
                        <m:d>
                          <m:dPr>
                            <m:ctrlPr>
                              <a:rPr lang="zh-CN" altLang="zh-CN" sz="2400" i="1"/>
                            </m:ctrlPr>
                          </m:dPr>
                          <m:e>
                            <m:sSub>
                              <m:sSubPr>
                                <m:ctrlPr>
                                  <a:rPr lang="zh-CN" altLang="zh-CN" sz="2400" i="1"/>
                                </m:ctrlPr>
                              </m:sSubPr>
                              <m:e>
                                <m:r>
                                  <a:rPr lang="en-US" altLang="zh-CN" sz="2400" i="1">
                                    <a:latin typeface="Cambria Math" panose="02040503050406030204" charset="0"/>
                                  </a:rPr>
                                  <m:t>𝜃</m:t>
                                </m:r>
                              </m:e>
                              <m:sub>
                                <m:r>
                                  <a:rPr lang="en-US" altLang="zh-CN" sz="2400" i="1">
                                    <a:latin typeface="Cambria Math" panose="02040503050406030204" charset="0"/>
                                  </a:rPr>
                                  <m:t>𝑖</m:t>
                                </m:r>
                                <m:r>
                                  <a:rPr lang="en-US" altLang="zh-CN" sz="2400" i="1">
                                    <a:latin typeface="Cambria Math" panose="02040503050406030204" charset="0"/>
                                  </a:rPr>
                                  <m:t>1</m:t>
                                </m:r>
                              </m:sub>
                            </m:sSub>
                          </m:e>
                        </m:d>
                        <m:r>
                          <a:rPr lang="en-US" altLang="zh-CN" sz="2400" i="1">
                            <a:latin typeface="Cambria Math" panose="02040503050406030204" charset="0"/>
                          </a:rPr>
                          <m:t>,</m:t>
                        </m:r>
                        <m:r>
                          <a:rPr lang="en-US" altLang="zh-CN" sz="2400" i="1">
                            <a:latin typeface="Cambria Math" panose="02040503050406030204" charset="0"/>
                          </a:rPr>
                          <m:t>𝑎</m:t>
                        </m:r>
                        <m:d>
                          <m:dPr>
                            <m:ctrlPr>
                              <a:rPr lang="zh-CN" altLang="zh-CN" sz="2400" i="1"/>
                            </m:ctrlPr>
                          </m:dPr>
                          <m:e>
                            <m:sSub>
                              <m:sSubPr>
                                <m:ctrlPr>
                                  <a:rPr lang="zh-CN" altLang="zh-CN" sz="2400" i="1"/>
                                </m:ctrlPr>
                              </m:sSubPr>
                              <m:e>
                                <m:r>
                                  <a:rPr lang="en-US" altLang="zh-CN" sz="2400" i="1">
                                    <a:latin typeface="Cambria Math" panose="02040503050406030204" charset="0"/>
                                  </a:rPr>
                                  <m:t>𝜃</m:t>
                                </m:r>
                              </m:e>
                              <m:sub>
                                <m:r>
                                  <a:rPr lang="en-US" altLang="zh-CN" sz="2400" i="1">
                                    <a:latin typeface="Cambria Math" panose="02040503050406030204" charset="0"/>
                                  </a:rPr>
                                  <m:t>𝑖</m:t>
                                </m:r>
                                <m:r>
                                  <a:rPr lang="en-US" altLang="zh-CN" sz="2400" i="1">
                                    <a:latin typeface="Cambria Math" panose="02040503050406030204" charset="0"/>
                                  </a:rPr>
                                  <m:t>2</m:t>
                                </m:r>
                              </m:sub>
                            </m:sSub>
                          </m:e>
                        </m:d>
                        <m:r>
                          <a:rPr lang="en-US" altLang="zh-CN" sz="2400" i="1">
                            <a:latin typeface="Cambria Math" panose="02040503050406030204" charset="0"/>
                          </a:rPr>
                          <m:t>,…,</m:t>
                        </m:r>
                        <m:r>
                          <a:rPr lang="en-US" altLang="zh-CN" sz="2400" i="1">
                            <a:latin typeface="Cambria Math" panose="02040503050406030204" charset="0"/>
                          </a:rPr>
                          <m:t>𝑎</m:t>
                        </m:r>
                        <m:d>
                          <m:dPr>
                            <m:ctrlPr>
                              <a:rPr lang="zh-CN" altLang="zh-CN" sz="2400" i="1"/>
                            </m:ctrlPr>
                          </m:dPr>
                          <m:e>
                            <m:sSub>
                              <m:sSubPr>
                                <m:ctrlPr>
                                  <a:rPr lang="zh-CN" altLang="zh-CN" sz="2400" i="1"/>
                                </m:ctrlPr>
                              </m:sSubPr>
                              <m:e>
                                <m:r>
                                  <a:rPr lang="en-US" altLang="zh-CN" sz="2400" i="1">
                                    <a:latin typeface="Cambria Math" panose="02040503050406030204" charset="0"/>
                                  </a:rPr>
                                  <m:t>𝜃</m:t>
                                </m:r>
                              </m:e>
                              <m:sub>
                                <m:r>
                                  <a:rPr lang="en-US" altLang="zh-CN" sz="2400" i="1">
                                    <a:latin typeface="Cambria Math" panose="02040503050406030204" charset="0"/>
                                  </a:rPr>
                                  <m:t>𝑖</m:t>
                                </m:r>
                                <m:sSub>
                                  <m:sSubPr>
                                    <m:ctrlPr>
                                      <a:rPr lang="zh-CN" altLang="zh-CN" sz="2400" i="1"/>
                                    </m:ctrlPr>
                                  </m:sSubPr>
                                  <m:e>
                                    <m:r>
                                      <a:rPr lang="en-US" altLang="zh-CN" sz="2400" i="1">
                                        <a:latin typeface="Cambria Math" panose="02040503050406030204" charset="0"/>
                                      </a:rPr>
                                      <m:t>𝑘</m:t>
                                    </m:r>
                                  </m:e>
                                  <m:sub>
                                    <m:r>
                                      <a:rPr lang="en-US" altLang="zh-CN" sz="2400" i="1">
                                        <a:latin typeface="Cambria Math" panose="02040503050406030204" charset="0"/>
                                      </a:rPr>
                                      <m:t>𝑖</m:t>
                                    </m:r>
                                  </m:sub>
                                </m:sSub>
                              </m:sub>
                            </m:sSub>
                          </m:e>
                        </m:d>
                      </m:e>
                    </m:d>
                    <m:r>
                      <a:rPr lang="en-US" altLang="zh-CN" sz="2400" i="1">
                        <a:latin typeface="Cambria Math" panose="02040503050406030204" charset="0"/>
                      </a:rPr>
                      <m:t>,</m:t>
                    </m:r>
                    <m:r>
                      <a:rPr lang="en-US" altLang="zh-CN" sz="2400" i="1">
                        <a:latin typeface="Cambria Math" panose="02040503050406030204" charset="0"/>
                      </a:rPr>
                      <m:t>𝑖</m:t>
                    </m:r>
                    <m:r>
                      <a:rPr lang="en-US" altLang="zh-CN" sz="2400" i="1">
                        <a:latin typeface="Cambria Math" panose="02040503050406030204" charset="0"/>
                      </a:rPr>
                      <m:t>=</m:t>
                    </m:r>
                    <m:r>
                      <a:rPr lang="en-US" altLang="zh-CN" sz="2400" i="1">
                        <a:latin typeface="Cambria Math" panose="02040503050406030204" charset="0"/>
                      </a:rPr>
                      <m:t>1</m:t>
                    </m:r>
                    <m:r>
                      <a:rPr lang="en-US" altLang="zh-CN" sz="2400" i="1">
                        <a:latin typeface="Cambria Math" panose="02040503050406030204" charset="0"/>
                      </a:rPr>
                      <m:t>,</m:t>
                    </m:r>
                    <m:r>
                      <a:rPr lang="en-US" altLang="zh-CN" sz="2400" i="1">
                        <a:latin typeface="Cambria Math" panose="02040503050406030204" charset="0"/>
                      </a:rPr>
                      <m:t>2</m:t>
                    </m:r>
                    <m:r>
                      <a:rPr lang="en-US" altLang="zh-CN" sz="2400" i="1">
                        <a:latin typeface="Cambria Math" panose="02040503050406030204" charset="0"/>
                      </a:rPr>
                      <m:t>,…,</m:t>
                    </m:r>
                    <m:r>
                      <a:rPr lang="en-US" altLang="zh-CN" sz="2400" i="1">
                        <a:latin typeface="Cambria Math" panose="02040503050406030204" charset="0"/>
                      </a:rPr>
                      <m:t>𝐷</m:t>
                    </m:r>
                  </m:oMath>
                </a14:m>
                <a:r>
                  <a:rPr lang="en-US" altLang="zh-CN" sz="2400" dirty="0"/>
                  <a:t>is the array manifold, </a:t>
                </a:r>
                <a14:m>
                  <m:oMath xmlns:m="http://schemas.openxmlformats.org/officeDocument/2006/math">
                    <m:r>
                      <m:rPr>
                        <m:sty m:val="p"/>
                      </m:rPr>
                      <a:rPr lang="en-US" altLang="zh-CN" sz="2400">
                        <a:latin typeface="Cambria Math" panose="02040503050406030204" charset="0"/>
                      </a:rPr>
                      <m:t>Γ</m:t>
                    </m:r>
                    <m:r>
                      <a:rPr lang="en-US" altLang="zh-CN" sz="2400">
                        <a:latin typeface="Cambria Math" panose="02040503050406030204" charset="0"/>
                      </a:rPr>
                      <m:t>=</m:t>
                    </m:r>
                    <m:r>
                      <m:rPr>
                        <m:sty m:val="p"/>
                      </m:rPr>
                      <a:rPr lang="en-US" altLang="zh-CN" sz="2400">
                        <a:latin typeface="Cambria Math" panose="02040503050406030204" charset="0"/>
                      </a:rPr>
                      <m:t>blkdiag</m:t>
                    </m:r>
                    <m:d>
                      <m:dPr>
                        <m:begChr m:val="{"/>
                        <m:endChr m:val="}"/>
                        <m:ctrlPr>
                          <a:rPr lang="zh-CN" altLang="zh-CN" sz="2400" i="1"/>
                        </m:ctrlPr>
                      </m:dPr>
                      <m:e>
                        <m:sSub>
                          <m:sSubPr>
                            <m:ctrlPr>
                              <a:rPr lang="zh-CN" altLang="zh-CN" sz="2400" b="1" i="1"/>
                            </m:ctrlPr>
                          </m:sSubPr>
                          <m:e>
                            <m:r>
                              <a:rPr lang="en-US" altLang="zh-CN" sz="2400" b="1" i="1">
                                <a:latin typeface="Cambria Math" panose="02040503050406030204" charset="0"/>
                              </a:rPr>
                              <m:t>𝜷</m:t>
                            </m:r>
                          </m:e>
                          <m:sub>
                            <m:r>
                              <a:rPr lang="en-US" altLang="zh-CN" sz="2400" b="1" i="1">
                                <a:latin typeface="Cambria Math" panose="02040503050406030204" charset="0"/>
                              </a:rPr>
                              <m:t>𝟏</m:t>
                            </m:r>
                          </m:sub>
                        </m:sSub>
                        <m:r>
                          <a:rPr lang="en-US" altLang="zh-CN" sz="2400" b="1">
                            <a:latin typeface="Cambria Math" panose="02040503050406030204" charset="0"/>
                          </a:rPr>
                          <m:t>,</m:t>
                        </m:r>
                        <m:sSub>
                          <m:sSubPr>
                            <m:ctrlPr>
                              <a:rPr lang="zh-CN" altLang="zh-CN" sz="2400" b="1" i="1"/>
                            </m:ctrlPr>
                          </m:sSubPr>
                          <m:e>
                            <m:r>
                              <a:rPr lang="en-US" altLang="zh-CN" sz="2400" b="1" i="1">
                                <a:latin typeface="Cambria Math" panose="02040503050406030204" charset="0"/>
                              </a:rPr>
                              <m:t>𝜷</m:t>
                            </m:r>
                          </m:e>
                          <m:sub>
                            <m:r>
                              <a:rPr lang="en-US" altLang="zh-CN" sz="2400" b="1" i="1">
                                <a:latin typeface="Cambria Math" panose="02040503050406030204" charset="0"/>
                              </a:rPr>
                              <m:t>𝟐</m:t>
                            </m:r>
                          </m:sub>
                        </m:sSub>
                        <m:r>
                          <a:rPr lang="en-US" altLang="zh-CN" sz="2400" b="1">
                            <a:latin typeface="Cambria Math" panose="02040503050406030204" charset="0"/>
                          </a:rPr>
                          <m:t>,</m:t>
                        </m:r>
                        <m:sSub>
                          <m:sSubPr>
                            <m:ctrlPr>
                              <a:rPr lang="zh-CN" altLang="zh-CN" sz="2400" b="1" i="1"/>
                            </m:ctrlPr>
                          </m:sSubPr>
                          <m:e>
                            <m:r>
                              <a:rPr lang="en-US" altLang="zh-CN" sz="2400" b="1" i="1">
                                <a:latin typeface="Cambria Math" panose="02040503050406030204" charset="0"/>
                              </a:rPr>
                              <m:t>…,</m:t>
                            </m:r>
                            <m:r>
                              <a:rPr lang="en-US" altLang="zh-CN" sz="2400" b="1" i="1">
                                <a:latin typeface="Cambria Math" panose="02040503050406030204" charset="0"/>
                              </a:rPr>
                              <m:t>𝜷</m:t>
                            </m:r>
                          </m:e>
                          <m:sub>
                            <m:r>
                              <a:rPr lang="en-US" altLang="zh-CN" sz="2400" b="1" i="1">
                                <a:latin typeface="Cambria Math" panose="02040503050406030204" charset="0"/>
                              </a:rPr>
                              <m:t>𝑫</m:t>
                            </m:r>
                          </m:sub>
                        </m:sSub>
                      </m:e>
                    </m:d>
                    <m:r>
                      <a:rPr lang="en-US" altLang="zh-CN" sz="2400" i="1">
                        <a:latin typeface="Cambria Math" panose="02040503050406030204" charset="0"/>
                      </a:rPr>
                      <m:t>∈</m:t>
                    </m:r>
                    <m:sSup>
                      <m:sSupPr>
                        <m:ctrlPr>
                          <a:rPr lang="zh-CN" altLang="zh-CN" sz="2400" i="1"/>
                        </m:ctrlPr>
                      </m:sSupPr>
                      <m:e>
                        <m:r>
                          <a:rPr lang="en-US" altLang="zh-CN" sz="2400" i="1">
                            <a:latin typeface="Cambria Math" panose="02040503050406030204" charset="0"/>
                          </a:rPr>
                          <m:t>𝐶</m:t>
                        </m:r>
                      </m:e>
                      <m:sup>
                        <m:r>
                          <a:rPr lang="en-US" altLang="zh-CN" sz="2400" i="1">
                            <a:latin typeface="Cambria Math" panose="02040503050406030204" charset="0"/>
                          </a:rPr>
                          <m:t>𝐾</m:t>
                        </m:r>
                        <m:r>
                          <a:rPr lang="en-US" altLang="zh-CN" sz="2400" i="1">
                            <a:latin typeface="Cambria Math" panose="02040503050406030204" charset="0"/>
                          </a:rPr>
                          <m:t>×</m:t>
                        </m:r>
                        <m:r>
                          <a:rPr lang="en-US" altLang="zh-CN" sz="2400" i="1">
                            <a:latin typeface="Cambria Math" panose="02040503050406030204" charset="0"/>
                          </a:rPr>
                          <m:t>𝐷</m:t>
                        </m:r>
                      </m:sup>
                    </m:sSup>
                    <m:r>
                      <a:rPr lang="en-US" altLang="zh-CN" sz="2400" i="1">
                        <a:latin typeface="Cambria Math" panose="02040503050406030204" charset="0"/>
                      </a:rPr>
                      <m:t>,</m:t>
                    </m:r>
                    <m:sSub>
                      <m:sSubPr>
                        <m:ctrlPr>
                          <a:rPr lang="zh-CN" altLang="zh-CN" sz="2400" b="1" i="1"/>
                        </m:ctrlPr>
                      </m:sSubPr>
                      <m:e>
                        <m:r>
                          <a:rPr lang="en-US" altLang="zh-CN" sz="2400" b="1" i="1">
                            <a:latin typeface="Cambria Math" panose="02040503050406030204" charset="0"/>
                          </a:rPr>
                          <m:t>𝜷</m:t>
                        </m:r>
                      </m:e>
                      <m:sub>
                        <m:r>
                          <a:rPr lang="en-US" altLang="zh-CN" sz="2400" b="1" i="1">
                            <a:latin typeface="Cambria Math" panose="02040503050406030204" charset="0"/>
                          </a:rPr>
                          <m:t>𝒊</m:t>
                        </m:r>
                      </m:sub>
                    </m:sSub>
                    <m:r>
                      <a:rPr lang="en-US" altLang="zh-CN" sz="2400" b="1" i="1">
                        <a:latin typeface="Cambria Math" panose="02040503050406030204" charset="0"/>
                      </a:rPr>
                      <m:t>=</m:t>
                    </m:r>
                    <m:d>
                      <m:dPr>
                        <m:begChr m:val="["/>
                        <m:endChr m:val="]"/>
                        <m:ctrlPr>
                          <a:rPr lang="zh-CN" altLang="zh-CN" sz="2400" i="1"/>
                        </m:ctrlPr>
                      </m:dPr>
                      <m:e>
                        <m:sSub>
                          <m:sSubPr>
                            <m:ctrlPr>
                              <a:rPr lang="zh-CN" altLang="zh-CN" sz="2400" i="1"/>
                            </m:ctrlPr>
                          </m:sSubPr>
                          <m:e>
                            <m:r>
                              <a:rPr lang="en-US" altLang="zh-CN" sz="2400" i="1">
                                <a:latin typeface="Cambria Math" panose="02040503050406030204" charset="0"/>
                              </a:rPr>
                              <m:t>𝛽</m:t>
                            </m:r>
                          </m:e>
                          <m:sub>
                            <m:r>
                              <a:rPr lang="en-US" altLang="zh-CN" sz="2400" i="1">
                                <a:latin typeface="Cambria Math" panose="02040503050406030204" charset="0"/>
                              </a:rPr>
                              <m:t>𝑖</m:t>
                            </m:r>
                            <m:r>
                              <a:rPr lang="en-US" altLang="zh-CN" sz="2400" i="1">
                                <a:latin typeface="Cambria Math" panose="02040503050406030204" charset="0"/>
                              </a:rPr>
                              <m:t>1</m:t>
                            </m:r>
                          </m:sub>
                        </m:sSub>
                        <m:r>
                          <a:rPr lang="en-US" altLang="zh-CN" sz="2400" i="1">
                            <a:latin typeface="Cambria Math" panose="02040503050406030204" charset="0"/>
                          </a:rPr>
                          <m:t>,</m:t>
                        </m:r>
                        <m:sSub>
                          <m:sSubPr>
                            <m:ctrlPr>
                              <a:rPr lang="zh-CN" altLang="zh-CN" sz="2400" i="1"/>
                            </m:ctrlPr>
                          </m:sSubPr>
                          <m:e>
                            <m:r>
                              <a:rPr lang="en-US" altLang="zh-CN" sz="2400" i="1">
                                <a:latin typeface="Cambria Math" panose="02040503050406030204" charset="0"/>
                              </a:rPr>
                              <m:t>𝛽</m:t>
                            </m:r>
                          </m:e>
                          <m:sub>
                            <m:r>
                              <a:rPr lang="en-US" altLang="zh-CN" sz="2400" i="1">
                                <a:latin typeface="Cambria Math" panose="02040503050406030204" charset="0"/>
                              </a:rPr>
                              <m:t>𝑖</m:t>
                            </m:r>
                            <m:r>
                              <a:rPr lang="en-US" altLang="zh-CN" sz="2400" i="1">
                                <a:latin typeface="Cambria Math" panose="02040503050406030204" charset="0"/>
                              </a:rPr>
                              <m:t>2</m:t>
                            </m:r>
                          </m:sub>
                        </m:sSub>
                        <m:r>
                          <a:rPr lang="en-US" altLang="zh-CN" sz="2400" i="1">
                            <a:latin typeface="Cambria Math" panose="02040503050406030204" charset="0"/>
                          </a:rPr>
                          <m:t>,…,</m:t>
                        </m:r>
                        <m:sSub>
                          <m:sSubPr>
                            <m:ctrlPr>
                              <a:rPr lang="zh-CN" altLang="zh-CN" sz="2400" i="1"/>
                            </m:ctrlPr>
                          </m:sSubPr>
                          <m:e>
                            <m:r>
                              <a:rPr lang="en-US" altLang="zh-CN" sz="2400" i="1">
                                <a:latin typeface="Cambria Math" panose="02040503050406030204" charset="0"/>
                              </a:rPr>
                              <m:t>𝛽</m:t>
                            </m:r>
                          </m:e>
                          <m:sub>
                            <m:r>
                              <a:rPr lang="en-US" altLang="zh-CN" sz="2400" i="1">
                                <a:latin typeface="Cambria Math" panose="02040503050406030204" charset="0"/>
                              </a:rPr>
                              <m:t>𝑖</m:t>
                            </m:r>
                            <m:sSub>
                              <m:sSubPr>
                                <m:ctrlPr>
                                  <a:rPr lang="zh-CN" altLang="zh-CN" sz="2400" i="1"/>
                                </m:ctrlPr>
                              </m:sSubPr>
                              <m:e>
                                <m:r>
                                  <a:rPr lang="en-US" altLang="zh-CN" sz="2400" i="1">
                                    <a:latin typeface="Cambria Math" panose="02040503050406030204" charset="0"/>
                                  </a:rPr>
                                  <m:t>𝑘</m:t>
                                </m:r>
                              </m:e>
                              <m:sub>
                                <m:r>
                                  <a:rPr lang="en-US" altLang="zh-CN" sz="2400" i="1">
                                    <a:latin typeface="Cambria Math" panose="02040503050406030204" charset="0"/>
                                  </a:rPr>
                                  <m:t>𝑖</m:t>
                                </m:r>
                              </m:sub>
                            </m:sSub>
                          </m:sub>
                        </m:sSub>
                      </m:e>
                    </m:d>
                    <m:r>
                      <a:rPr lang="en-US" altLang="zh-CN" sz="2400" i="1">
                        <a:latin typeface="Cambria Math" panose="02040503050406030204" charset="0"/>
                      </a:rPr>
                      <m:t>,</m:t>
                    </m:r>
                    <m:r>
                      <a:rPr lang="en-US" altLang="zh-CN" sz="2400" i="1">
                        <a:latin typeface="Cambria Math" panose="02040503050406030204" charset="0"/>
                      </a:rPr>
                      <m:t>𝑖</m:t>
                    </m:r>
                    <m:r>
                      <a:rPr lang="en-US" altLang="zh-CN" sz="2400" i="1">
                        <a:latin typeface="Cambria Math" panose="02040503050406030204" charset="0"/>
                      </a:rPr>
                      <m:t>=</m:t>
                    </m:r>
                    <m:r>
                      <a:rPr lang="en-US" altLang="zh-CN" sz="2400" i="1">
                        <a:latin typeface="Cambria Math" panose="02040503050406030204" charset="0"/>
                      </a:rPr>
                      <m:t>1</m:t>
                    </m:r>
                    <m:r>
                      <a:rPr lang="en-US" altLang="zh-CN" sz="2400" i="1">
                        <a:latin typeface="Cambria Math" panose="02040503050406030204" charset="0"/>
                      </a:rPr>
                      <m:t>,</m:t>
                    </m:r>
                    <m:r>
                      <a:rPr lang="en-US" altLang="zh-CN" sz="2400" i="1">
                        <a:latin typeface="Cambria Math" panose="02040503050406030204" charset="0"/>
                      </a:rPr>
                      <m:t>2</m:t>
                    </m:r>
                    <m:r>
                      <a:rPr lang="en-US" altLang="zh-CN" sz="2400" i="1">
                        <a:latin typeface="Cambria Math" panose="02040503050406030204" charset="0"/>
                      </a:rPr>
                      <m:t>,…,</m:t>
                    </m:r>
                    <m:r>
                      <a:rPr lang="en-US" altLang="zh-CN" sz="2400" i="1">
                        <a:latin typeface="Cambria Math" panose="02040503050406030204" charset="0"/>
                      </a:rPr>
                      <m:t>𝐷</m:t>
                    </m:r>
                  </m:oMath>
                </a14:m>
                <a:r>
                  <a:rPr lang="en-US" altLang="zh-CN" sz="2400" dirty="0"/>
                  <a:t>is the decay coefficient matrix; </a:t>
                </a:r>
                <a14:m>
                  <m:oMath xmlns:m="http://schemas.openxmlformats.org/officeDocument/2006/math">
                    <m:r>
                      <a:rPr lang="en-US" altLang="zh-CN" sz="2400" i="1">
                        <a:latin typeface="Cambria Math" panose="02040503050406030204" charset="0"/>
                      </a:rPr>
                      <m:t>𝑠</m:t>
                    </m:r>
                    <m:d>
                      <m:dPr>
                        <m:ctrlPr>
                          <a:rPr lang="zh-CN" altLang="zh-CN" sz="2400" i="1"/>
                        </m:ctrlPr>
                      </m:dPr>
                      <m:e>
                        <m:r>
                          <a:rPr lang="en-US" altLang="zh-CN" sz="2400" i="1">
                            <a:latin typeface="Cambria Math" panose="02040503050406030204" charset="0"/>
                          </a:rPr>
                          <m:t>𝑡</m:t>
                        </m:r>
                      </m:e>
                    </m:d>
                    <m:r>
                      <a:rPr lang="en-US" altLang="zh-CN" sz="2400" i="1">
                        <a:latin typeface="Cambria Math" panose="02040503050406030204" charset="0"/>
                      </a:rPr>
                      <m:t>=</m:t>
                    </m:r>
                    <m:sSup>
                      <m:sSupPr>
                        <m:ctrlPr>
                          <a:rPr lang="zh-CN" altLang="zh-CN" sz="2400" i="1"/>
                        </m:ctrlPr>
                      </m:sSupPr>
                      <m:e>
                        <m:r>
                          <a:rPr lang="en-US" altLang="zh-CN" sz="2400" i="1">
                            <a:latin typeface="Cambria Math" panose="02040503050406030204" charset="0"/>
                          </a:rPr>
                          <m:t>[</m:t>
                        </m:r>
                        <m:sSub>
                          <m:sSubPr>
                            <m:ctrlPr>
                              <a:rPr lang="zh-CN" altLang="zh-CN" sz="2400" i="1"/>
                            </m:ctrlPr>
                          </m:sSubPr>
                          <m:e>
                            <m:r>
                              <a:rPr lang="en-US" altLang="zh-CN" sz="2400" i="1">
                                <a:latin typeface="Cambria Math" panose="02040503050406030204" charset="0"/>
                              </a:rPr>
                              <m:t>𝑠</m:t>
                            </m:r>
                          </m:e>
                          <m:sub>
                            <m:r>
                              <a:rPr lang="en-US" altLang="zh-CN" sz="2400" i="1">
                                <a:latin typeface="Cambria Math" panose="02040503050406030204" charset="0"/>
                              </a:rPr>
                              <m:t>1</m:t>
                            </m:r>
                          </m:sub>
                        </m:sSub>
                        <m:r>
                          <a:rPr lang="en-US" altLang="zh-CN" sz="2400" i="1">
                            <a:latin typeface="Cambria Math" panose="02040503050406030204" charset="0"/>
                          </a:rPr>
                          <m:t>(</m:t>
                        </m:r>
                        <m:r>
                          <a:rPr lang="en-US" altLang="zh-CN" sz="2400" i="1">
                            <a:latin typeface="Cambria Math" panose="02040503050406030204" charset="0"/>
                          </a:rPr>
                          <m:t>𝑡</m:t>
                        </m:r>
                        <m:r>
                          <a:rPr lang="en-US" altLang="zh-CN" sz="2400" i="1">
                            <a:latin typeface="Cambria Math" panose="02040503050406030204" charset="0"/>
                          </a:rPr>
                          <m:t>),</m:t>
                        </m:r>
                        <m:sSub>
                          <m:sSubPr>
                            <m:ctrlPr>
                              <a:rPr lang="zh-CN" altLang="zh-CN" sz="2400" i="1"/>
                            </m:ctrlPr>
                          </m:sSubPr>
                          <m:e>
                            <m:r>
                              <a:rPr lang="en-US" altLang="zh-CN" sz="2400" i="1">
                                <a:latin typeface="Cambria Math" panose="02040503050406030204" charset="0"/>
                              </a:rPr>
                              <m:t>𝑠</m:t>
                            </m:r>
                          </m:e>
                          <m:sub>
                            <m:r>
                              <a:rPr lang="en-US" altLang="zh-CN" sz="2400" i="1">
                                <a:latin typeface="Cambria Math" panose="02040503050406030204" charset="0"/>
                              </a:rPr>
                              <m:t>2</m:t>
                            </m:r>
                          </m:sub>
                        </m:sSub>
                        <m:r>
                          <a:rPr lang="en-US" altLang="zh-CN" sz="2400" i="1">
                            <a:latin typeface="Cambria Math" panose="02040503050406030204" charset="0"/>
                          </a:rPr>
                          <m:t>(</m:t>
                        </m:r>
                        <m:r>
                          <a:rPr lang="en-US" altLang="zh-CN" sz="2400" i="1">
                            <a:latin typeface="Cambria Math" panose="02040503050406030204" charset="0"/>
                          </a:rPr>
                          <m:t>𝑡</m:t>
                        </m:r>
                        <m:r>
                          <a:rPr lang="en-US" altLang="zh-CN" sz="2400" i="1">
                            <a:latin typeface="Cambria Math" panose="02040503050406030204" charset="0"/>
                          </a:rPr>
                          <m:t>),…,</m:t>
                        </m:r>
                        <m:sSub>
                          <m:sSubPr>
                            <m:ctrlPr>
                              <a:rPr lang="zh-CN" altLang="zh-CN" sz="2400" i="1"/>
                            </m:ctrlPr>
                          </m:sSubPr>
                          <m:e>
                            <m:r>
                              <a:rPr lang="en-US" altLang="zh-CN" sz="2400" i="1">
                                <a:latin typeface="Cambria Math" panose="02040503050406030204" charset="0"/>
                              </a:rPr>
                              <m:t>𝑠</m:t>
                            </m:r>
                          </m:e>
                          <m:sub>
                            <m:r>
                              <a:rPr lang="en-US" altLang="zh-CN" sz="2400" i="1">
                                <a:latin typeface="Cambria Math" panose="02040503050406030204" charset="0"/>
                              </a:rPr>
                              <m:t>𝐷</m:t>
                            </m:r>
                          </m:sub>
                        </m:sSub>
                        <m:r>
                          <a:rPr lang="en-US" altLang="zh-CN" sz="2400" i="1">
                            <a:latin typeface="Cambria Math" panose="02040503050406030204" charset="0"/>
                          </a:rPr>
                          <m:t>(</m:t>
                        </m:r>
                        <m:r>
                          <a:rPr lang="en-US" altLang="zh-CN" sz="2400" i="1">
                            <a:latin typeface="Cambria Math" panose="02040503050406030204" charset="0"/>
                          </a:rPr>
                          <m:t>𝑡</m:t>
                        </m:r>
                        <m:r>
                          <a:rPr lang="en-US" altLang="zh-CN" sz="2400" i="1">
                            <a:latin typeface="Cambria Math" panose="02040503050406030204" charset="0"/>
                          </a:rPr>
                          <m:t>)]</m:t>
                        </m:r>
                      </m:e>
                      <m:sup>
                        <m:r>
                          <a:rPr lang="en-US" altLang="zh-CN" sz="2400" i="1">
                            <a:latin typeface="Cambria Math" panose="02040503050406030204" charset="0"/>
                          </a:rPr>
                          <m:t>𝑇</m:t>
                        </m:r>
                      </m:sup>
                    </m:sSup>
                    <m:r>
                      <a:rPr lang="en-US" altLang="zh-CN" sz="2400" i="1">
                        <a:latin typeface="Cambria Math" panose="02040503050406030204" charset="0"/>
                      </a:rPr>
                      <m:t>∈</m:t>
                    </m:r>
                    <m:sSup>
                      <m:sSupPr>
                        <m:ctrlPr>
                          <a:rPr lang="zh-CN" altLang="zh-CN" sz="2400" i="1"/>
                        </m:ctrlPr>
                      </m:sSupPr>
                      <m:e>
                        <m:r>
                          <a:rPr lang="en-US" altLang="zh-CN" sz="2400" i="1">
                            <a:latin typeface="Cambria Math" panose="02040503050406030204" charset="0"/>
                          </a:rPr>
                          <m:t>𝐶</m:t>
                        </m:r>
                      </m:e>
                      <m:sup>
                        <m:r>
                          <a:rPr lang="en-US" altLang="zh-CN" sz="2400" i="1">
                            <a:latin typeface="Cambria Math" panose="02040503050406030204" charset="0"/>
                          </a:rPr>
                          <m:t>𝐷</m:t>
                        </m:r>
                        <m:r>
                          <a:rPr lang="en-US" altLang="zh-CN" sz="2400" i="1">
                            <a:latin typeface="Cambria Math" panose="02040503050406030204" charset="0"/>
                          </a:rPr>
                          <m:t>×</m:t>
                        </m:r>
                        <m:r>
                          <a:rPr lang="en-US" altLang="zh-CN" sz="2400" i="1">
                            <a:latin typeface="Cambria Math" panose="02040503050406030204" charset="0"/>
                          </a:rPr>
                          <m:t>1</m:t>
                        </m:r>
                      </m:sup>
                    </m:sSup>
                  </m:oMath>
                </a14:m>
                <a:r>
                  <a:rPr lang="en-US" altLang="zh-CN" sz="2400" dirty="0"/>
                  <a:t> is the source signal; </a:t>
                </a:r>
                <a14:m>
                  <m:oMath xmlns:m="http://schemas.openxmlformats.org/officeDocument/2006/math">
                    <m:r>
                      <a:rPr lang="en-US" altLang="zh-CN" sz="2400" i="1">
                        <a:latin typeface="Cambria Math" panose="02040503050406030204"/>
                      </a:rPr>
                      <m:t>𝑛</m:t>
                    </m:r>
                    <m:d>
                      <m:dPr>
                        <m:ctrlPr>
                          <a:rPr lang="zh-CN" altLang="zh-CN" sz="2400" i="1">
                            <a:latin typeface="Cambria Math" panose="02040503050406030204"/>
                          </a:rPr>
                        </m:ctrlPr>
                      </m:dPr>
                      <m:e>
                        <m:r>
                          <a:rPr lang="en-US" altLang="zh-CN" sz="2400" i="1">
                            <a:latin typeface="Cambria Math" panose="02040503050406030204"/>
                          </a:rPr>
                          <m:t>𝑡</m:t>
                        </m:r>
                      </m:e>
                    </m:d>
                    <m:r>
                      <a:rPr lang="en-US" altLang="zh-CN" sz="2400" i="1">
                        <a:latin typeface="Cambria Math" panose="02040503050406030204"/>
                      </a:rPr>
                      <m:t>=</m:t>
                    </m:r>
                    <m:sSup>
                      <m:sSupPr>
                        <m:ctrlPr>
                          <a:rPr lang="zh-CN" altLang="zh-CN" sz="2400" i="1">
                            <a:latin typeface="Cambria Math" panose="02040503050406030204"/>
                          </a:rPr>
                        </m:ctrlPr>
                      </m:sSupPr>
                      <m:e>
                        <m:r>
                          <a:rPr lang="en-US" altLang="zh-CN" sz="2400" i="1">
                            <a:latin typeface="Cambria Math" panose="02040503050406030204"/>
                          </a:rPr>
                          <m:t>[</m:t>
                        </m:r>
                        <m:sSub>
                          <m:sSubPr>
                            <m:ctrlPr>
                              <a:rPr lang="zh-CN" altLang="zh-CN" sz="2400" i="1">
                                <a:latin typeface="Cambria Math" panose="02040503050406030204"/>
                              </a:rPr>
                            </m:ctrlPr>
                          </m:sSubPr>
                          <m:e>
                            <m:r>
                              <a:rPr lang="en-US" altLang="zh-CN" sz="2400" i="1">
                                <a:latin typeface="Cambria Math" panose="02040503050406030204"/>
                              </a:rPr>
                              <m:t>𝑛</m:t>
                            </m:r>
                          </m:e>
                          <m:sub>
                            <m:r>
                              <a:rPr lang="en-US" altLang="zh-CN" sz="2400" i="1">
                                <a:latin typeface="Cambria Math" panose="02040503050406030204"/>
                              </a:rPr>
                              <m:t>1</m:t>
                            </m:r>
                          </m:sub>
                        </m:sSub>
                        <m:r>
                          <a:rPr lang="en-US" altLang="zh-CN" sz="2400" i="1">
                            <a:latin typeface="Cambria Math" panose="02040503050406030204"/>
                          </a:rPr>
                          <m:t>(</m:t>
                        </m:r>
                        <m:r>
                          <a:rPr lang="en-US" altLang="zh-CN" sz="2400" i="1">
                            <a:latin typeface="Cambria Math" panose="02040503050406030204"/>
                          </a:rPr>
                          <m:t>𝑡</m:t>
                        </m:r>
                        <m:r>
                          <a:rPr lang="en-US" altLang="zh-CN" sz="2400" i="1">
                            <a:latin typeface="Cambria Math" panose="02040503050406030204"/>
                          </a:rPr>
                          <m:t>),</m:t>
                        </m:r>
                        <m:sSub>
                          <m:sSubPr>
                            <m:ctrlPr>
                              <a:rPr lang="zh-CN" altLang="zh-CN" sz="2400" i="1">
                                <a:latin typeface="Cambria Math" panose="02040503050406030204"/>
                              </a:rPr>
                            </m:ctrlPr>
                          </m:sSubPr>
                          <m:e>
                            <m:r>
                              <a:rPr lang="en-US" altLang="zh-CN" sz="2400" i="1">
                                <a:latin typeface="Cambria Math" panose="02040503050406030204"/>
                              </a:rPr>
                              <m:t>𝑛</m:t>
                            </m:r>
                          </m:e>
                          <m:sub>
                            <m:r>
                              <a:rPr lang="en-US" altLang="zh-CN" sz="2400" i="1">
                                <a:latin typeface="Cambria Math" panose="02040503050406030204"/>
                              </a:rPr>
                              <m:t>2</m:t>
                            </m:r>
                          </m:sub>
                        </m:sSub>
                        <m:r>
                          <a:rPr lang="en-US" altLang="zh-CN" sz="2400" i="1">
                            <a:latin typeface="Cambria Math" panose="02040503050406030204"/>
                          </a:rPr>
                          <m:t>(</m:t>
                        </m:r>
                        <m:r>
                          <a:rPr lang="en-US" altLang="zh-CN" sz="2400" i="1">
                            <a:latin typeface="Cambria Math" panose="02040503050406030204"/>
                          </a:rPr>
                          <m:t>𝑡</m:t>
                        </m:r>
                        <m:r>
                          <a:rPr lang="en-US" altLang="zh-CN" sz="2400" i="1">
                            <a:latin typeface="Cambria Math" panose="02040503050406030204"/>
                          </a:rPr>
                          <m:t>),…,</m:t>
                        </m:r>
                        <m:sSub>
                          <m:sSubPr>
                            <m:ctrlPr>
                              <a:rPr lang="zh-CN" altLang="zh-CN" sz="2400" i="1">
                                <a:latin typeface="Cambria Math" panose="02040503050406030204"/>
                              </a:rPr>
                            </m:ctrlPr>
                          </m:sSubPr>
                          <m:e>
                            <m:r>
                              <a:rPr lang="en-US" altLang="zh-CN" sz="2400" i="1">
                                <a:latin typeface="Cambria Math" panose="02040503050406030204"/>
                              </a:rPr>
                              <m:t>𝑛</m:t>
                            </m:r>
                          </m:e>
                          <m:sub>
                            <m:r>
                              <a:rPr lang="en-US" altLang="zh-CN" sz="2400" i="1">
                                <a:latin typeface="Cambria Math" panose="02040503050406030204"/>
                              </a:rPr>
                              <m:t>𝑁</m:t>
                            </m:r>
                          </m:sub>
                        </m:sSub>
                        <m:r>
                          <a:rPr lang="en-US" altLang="zh-CN" sz="2400" i="1">
                            <a:latin typeface="Cambria Math" panose="02040503050406030204"/>
                          </a:rPr>
                          <m:t>(</m:t>
                        </m:r>
                        <m:r>
                          <a:rPr lang="en-US" altLang="zh-CN" sz="2400" i="1">
                            <a:latin typeface="Cambria Math" panose="02040503050406030204"/>
                          </a:rPr>
                          <m:t>𝑡</m:t>
                        </m:r>
                        <m:r>
                          <a:rPr lang="en-US" altLang="zh-CN" sz="2400" i="1">
                            <a:latin typeface="Cambria Math" panose="02040503050406030204"/>
                          </a:rPr>
                          <m:t>)]</m:t>
                        </m:r>
                      </m:e>
                      <m:sup>
                        <m:r>
                          <a:rPr lang="en-US" altLang="zh-CN" sz="2400" i="1">
                            <a:latin typeface="Cambria Math" panose="02040503050406030204"/>
                          </a:rPr>
                          <m:t>𝑇</m:t>
                        </m:r>
                      </m:sup>
                    </m:sSup>
                    <m:r>
                      <a:rPr lang="en-US" altLang="zh-CN" sz="2400" i="1">
                        <a:latin typeface="Cambria Math" panose="02040503050406030204"/>
                      </a:rPr>
                      <m:t>∈</m:t>
                    </m:r>
                    <m:sSup>
                      <m:sSupPr>
                        <m:ctrlPr>
                          <a:rPr lang="zh-CN" altLang="zh-CN" sz="2400" i="1">
                            <a:latin typeface="Cambria Math" panose="02040503050406030204"/>
                          </a:rPr>
                        </m:ctrlPr>
                      </m:sSupPr>
                      <m:e>
                        <m:r>
                          <a:rPr lang="en-US" altLang="zh-CN" sz="2400" i="1">
                            <a:latin typeface="Cambria Math" panose="02040503050406030204"/>
                          </a:rPr>
                          <m:t>𝐶</m:t>
                        </m:r>
                      </m:e>
                      <m:sup>
                        <m:r>
                          <a:rPr lang="en-US" altLang="zh-CN" sz="2400" i="1">
                            <a:latin typeface="Cambria Math" panose="02040503050406030204"/>
                          </a:rPr>
                          <m:t>𝑁</m:t>
                        </m:r>
                        <m:r>
                          <a:rPr lang="en-US" altLang="zh-CN" sz="2400" i="1">
                            <a:latin typeface="Cambria Math" panose="02040503050406030204"/>
                          </a:rPr>
                          <m:t>×</m:t>
                        </m:r>
                        <m:r>
                          <a:rPr lang="en-US" altLang="zh-CN" sz="2400" i="1">
                            <a:latin typeface="Cambria Math" panose="02040503050406030204"/>
                          </a:rPr>
                          <m:t>1</m:t>
                        </m:r>
                      </m:sup>
                    </m:sSup>
                  </m:oMath>
                </a14:m>
                <a:r>
                  <a:rPr lang="en-US" altLang="zh-CN" sz="2400" dirty="0"/>
                  <a:t> is the mutual independent, zero-mean smooth noise with the same power </a:t>
                </a:r>
                <a14:m>
                  <m:oMath xmlns:m="http://schemas.openxmlformats.org/officeDocument/2006/math">
                    <m:sSubSup>
                      <m:sSubSupPr>
                        <m:ctrlPr>
                          <a:rPr lang="zh-CN" altLang="zh-CN" sz="2400" i="1">
                            <a:latin typeface="Cambria Math" panose="02040503050406030204"/>
                          </a:rPr>
                        </m:ctrlPr>
                      </m:sSubSupPr>
                      <m:e>
                        <m:r>
                          <a:rPr lang="en-US" altLang="zh-CN" sz="2400" i="1">
                            <a:latin typeface="Cambria Math" panose="02040503050406030204"/>
                          </a:rPr>
                          <m:t>𝜎</m:t>
                        </m:r>
                      </m:e>
                      <m:sub>
                        <m:r>
                          <a:rPr lang="en-US" altLang="zh-CN" sz="2400" i="1">
                            <a:latin typeface="Cambria Math" panose="02040503050406030204"/>
                          </a:rPr>
                          <m:t>𝑛</m:t>
                        </m:r>
                      </m:sub>
                      <m:sup>
                        <m:r>
                          <a:rPr lang="en-US" altLang="zh-CN" sz="2400" i="1">
                            <a:latin typeface="Cambria Math" panose="02040503050406030204"/>
                          </a:rPr>
                          <m:t>2</m:t>
                        </m:r>
                      </m:sup>
                    </m:sSubSup>
                  </m:oMath>
                </a14:m>
                <a:r>
                  <a:rPr lang="en-US" altLang="zh-CN" sz="2400" dirty="0"/>
                  <a:t>. The array covariance matrix is expressed as</a:t>
                </a:r>
                <a:endParaRPr lang="zh-CN" altLang="zh-CN" sz="2400" dirty="0"/>
              </a:p>
              <a:p>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425569" y="981450"/>
                <a:ext cx="11225841" cy="4011226"/>
              </a:xfrm>
              <a:prstGeom prst="rect">
                <a:avLst/>
              </a:prstGeom>
              <a:blipFill rotWithShape="1">
                <a:blip r:embed="rId4"/>
                <a:stretch>
                  <a:fillRect l="-1" t="-9" r="4" b="8"/>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4489" y="4992676"/>
            <a:ext cx="8748000" cy="521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Signal source detection</a:t>
            </a:r>
            <a:endParaRPr lang="en-US" altLang="zh-CN" b="1" dirty="0">
              <a:solidFill>
                <a:srgbClr val="28B5B2"/>
              </a:solidFill>
              <a:latin typeface="Calibri" panose="020F0502020204030204" pitchFamily="34" charset="0"/>
            </a:endParaRPr>
          </a:p>
        </p:txBody>
      </p:sp>
      <p:sp>
        <p:nvSpPr>
          <p:cNvPr id="4" name="矩形 3"/>
          <p:cNvSpPr/>
          <p:nvPr/>
        </p:nvSpPr>
        <p:spPr>
          <a:xfrm>
            <a:off x="599347" y="1424426"/>
            <a:ext cx="4715604" cy="2677656"/>
          </a:xfrm>
          <a:prstGeom prst="rect">
            <a:avLst/>
          </a:prstGeom>
        </p:spPr>
        <p:txBody>
          <a:bodyPr wrap="square">
            <a:spAutoFit/>
          </a:bodyPr>
          <a:lstStyle/>
          <a:p>
            <a:r>
              <a:rPr lang="en-US" altLang="zh-CN" sz="2400" dirty="0"/>
              <a:t>The experimental location we chose is </a:t>
            </a:r>
            <a:r>
              <a:rPr lang="en-US" altLang="zh-CN" sz="2400" dirty="0" err="1"/>
              <a:t>Songhe</a:t>
            </a:r>
            <a:r>
              <a:rPr lang="en-US" altLang="zh-CN" sz="2400" dirty="0"/>
              <a:t> Stadium, where the distance from the base station signal source is relatively moderate, the venue is also wide enough, and the multipath effect is relatively weak.</a:t>
            </a:r>
            <a:endParaRPr lang="zh-CN" altLang="en-US" sz="2400" dirty="0"/>
          </a:p>
        </p:txBody>
      </p:sp>
      <p:pic>
        <p:nvPicPr>
          <p:cNvPr id="7172" name="Picture 4" descr="https://gimg2.baidu.com/image_search/src=http%3A%2F%2F06imgmini.eastday.com%2Fmobile%2F20180908%2F20180908161025_128228003f82dd42f459f25fb52b29d8_3.jpeg&amp;refer=http%3A%2F%2F06imgmini.eastday.com&amp;app=2002&amp;size=f9999,10000&amp;q=a80&amp;n=0&amp;g=0n&amp;fmt=jpeg?sec=1624520087&amp;t=d96760ce70ed6267378725252727d22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149" y="1249553"/>
            <a:ext cx="6102625" cy="45037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endParaRPr lang="en-US" altLang="zh-CN" b="1" dirty="0">
              <a:solidFill>
                <a:srgbClr val="28B5B2"/>
              </a:solidFill>
              <a:latin typeface="Calibri" panose="020F050202020403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524" y="1708151"/>
            <a:ext cx="5040000" cy="3784359"/>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4075" y="1708151"/>
            <a:ext cx="5040000" cy="3784360"/>
          </a:xfrm>
          <a:prstGeom prst="rect">
            <a:avLst/>
          </a:prstGeom>
        </p:spPr>
      </p:pic>
    </p:spTree>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endParaRPr lang="en-US" altLang="zh-CN" b="1" dirty="0">
              <a:solidFill>
                <a:srgbClr val="28B5B2"/>
              </a:solidFill>
              <a:latin typeface="Calibri" panose="020F0502020204030204" pitchFamily="34" charset="0"/>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124" y="1547487"/>
            <a:ext cx="5040000" cy="378436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1786" y="1547487"/>
            <a:ext cx="5040000" cy="3784360"/>
          </a:xfrm>
          <a:prstGeom prst="rect">
            <a:avLst/>
          </a:prstGeom>
        </p:spPr>
      </p:pic>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92684"/>
          <a:stretch>
            <a:fillRect/>
          </a:stretch>
        </p:blipFill>
        <p:spPr>
          <a:xfrm>
            <a:off x="-13252" y="6730999"/>
            <a:ext cx="12192000" cy="144929"/>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endParaRPr lang="en-US" altLang="zh-CN" b="1" dirty="0">
              <a:solidFill>
                <a:srgbClr val="28B5B2"/>
              </a:solidFill>
              <a:latin typeface="Calibri" panose="020F050202020403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8225" y="1393496"/>
            <a:ext cx="4320000" cy="3243737"/>
          </a:xfrm>
          <a:prstGeom prst="rect">
            <a:avLst/>
          </a:prstGeom>
          <a:ln>
            <a:noFill/>
          </a:ln>
          <a:effectLst>
            <a:softEdge rad="112500"/>
          </a:effec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4778" y="1393497"/>
            <a:ext cx="4320000" cy="3243737"/>
          </a:xfrm>
          <a:prstGeom prst="rect">
            <a:avLst/>
          </a:prstGeom>
          <a:ln>
            <a:noFill/>
          </a:ln>
          <a:effectLst>
            <a:softEdge rad="112500"/>
          </a:effectLst>
        </p:spPr>
      </p:pic>
    </p:spTree>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92684"/>
          <a:stretch>
            <a:fillRect/>
          </a:stretch>
        </p:blipFill>
        <p:spPr>
          <a:xfrm>
            <a:off x="-13252" y="6730999"/>
            <a:ext cx="12192000" cy="144929"/>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endParaRPr lang="en-US" altLang="zh-CN" b="1" dirty="0">
              <a:solidFill>
                <a:srgbClr val="28B5B2"/>
              </a:solidFill>
              <a:latin typeface="Calibri" panose="020F050202020403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8225" y="1393496"/>
            <a:ext cx="4319999" cy="3243737"/>
          </a:xfrm>
          <a:prstGeom prst="rect">
            <a:avLst/>
          </a:prstGeom>
          <a:ln>
            <a:noFill/>
          </a:ln>
          <a:effectLst>
            <a:softEdge rad="112500"/>
          </a:effec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4778" y="1393497"/>
            <a:ext cx="4319999" cy="3243737"/>
          </a:xfrm>
          <a:prstGeom prst="rect">
            <a:avLst/>
          </a:prstGeom>
          <a:ln>
            <a:noFill/>
          </a:ln>
          <a:effectLst>
            <a:softEdge rad="112500"/>
          </a:effectLst>
        </p:spPr>
      </p:pic>
    </p:spTree>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92684"/>
          <a:stretch>
            <a:fillRect/>
          </a:stretch>
        </p:blipFill>
        <p:spPr>
          <a:xfrm>
            <a:off x="-13252" y="6730999"/>
            <a:ext cx="12192000" cy="144929"/>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endParaRPr lang="en-US" altLang="zh-CN" b="1" dirty="0">
              <a:solidFill>
                <a:srgbClr val="28B5B2"/>
              </a:solidFill>
              <a:latin typeface="Calibri" panose="020F050202020403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8225" y="1393496"/>
            <a:ext cx="4319999" cy="3243737"/>
          </a:xfrm>
          <a:prstGeom prst="rect">
            <a:avLst/>
          </a:prstGeom>
          <a:ln>
            <a:noFill/>
          </a:ln>
          <a:effectLst>
            <a:softEdge rad="112500"/>
          </a:effec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4778" y="1393497"/>
            <a:ext cx="4319999" cy="3243737"/>
          </a:xfrm>
          <a:prstGeom prst="rect">
            <a:avLst/>
          </a:prstGeom>
          <a:ln>
            <a:noFill/>
          </a:ln>
          <a:effectLst>
            <a:softEdge rad="112500"/>
          </a:effectLst>
        </p:spPr>
      </p:pic>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92684"/>
          <a:stretch>
            <a:fillRect/>
          </a:stretch>
        </p:blipFill>
        <p:spPr>
          <a:xfrm>
            <a:off x="-13252" y="6730999"/>
            <a:ext cx="12192000" cy="144929"/>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endParaRPr lang="en-US" altLang="zh-CN" b="1" dirty="0">
              <a:solidFill>
                <a:srgbClr val="28B5B2"/>
              </a:solidFill>
              <a:latin typeface="Calibri" panose="020F050202020403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8225" y="1393496"/>
            <a:ext cx="4319999" cy="3243737"/>
          </a:xfrm>
          <a:prstGeom prst="rect">
            <a:avLst/>
          </a:prstGeom>
          <a:ln>
            <a:noFill/>
          </a:ln>
          <a:effectLst>
            <a:softEdge rad="112500"/>
          </a:effec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4778" y="1393497"/>
            <a:ext cx="4319999" cy="3243737"/>
          </a:xfrm>
          <a:prstGeom prst="rect">
            <a:avLst/>
          </a:prstGeom>
          <a:ln>
            <a:noFill/>
          </a:ln>
          <a:effectLst>
            <a:softEdge rad="112500"/>
          </a:effectLst>
        </p:spPr>
      </p:pic>
    </p:spTree>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92684"/>
          <a:stretch>
            <a:fillRect/>
          </a:stretch>
        </p:blipFill>
        <p:spPr>
          <a:xfrm>
            <a:off x="-13252" y="6730999"/>
            <a:ext cx="12192000" cy="144929"/>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endParaRPr lang="en-US" altLang="zh-CN" b="1" dirty="0">
              <a:solidFill>
                <a:srgbClr val="28B5B2"/>
              </a:solidFill>
              <a:latin typeface="Calibri" panose="020F050202020403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8225" y="1393496"/>
            <a:ext cx="4319999" cy="3243736"/>
          </a:xfrm>
          <a:prstGeom prst="rect">
            <a:avLst/>
          </a:prstGeom>
          <a:ln>
            <a:noFill/>
          </a:ln>
          <a:effectLst>
            <a:softEdge rad="112500"/>
          </a:effec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4778" y="1393497"/>
            <a:ext cx="4319999" cy="3243736"/>
          </a:xfrm>
          <a:prstGeom prst="rect">
            <a:avLst/>
          </a:prstGeom>
          <a:ln>
            <a:noFill/>
          </a:ln>
          <a:effectLst>
            <a:softEdge rad="112500"/>
          </a:effectLst>
        </p:spPr>
      </p:pic>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92684"/>
          <a:stretch>
            <a:fillRect/>
          </a:stretch>
        </p:blipFill>
        <p:spPr>
          <a:xfrm>
            <a:off x="-13252" y="6730999"/>
            <a:ext cx="12192000" cy="144929"/>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endParaRPr lang="en-US" altLang="zh-CN" b="1" dirty="0">
              <a:solidFill>
                <a:srgbClr val="28B5B2"/>
              </a:solidFill>
              <a:latin typeface="Calibri" panose="020F050202020403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8225" y="1393496"/>
            <a:ext cx="4319998" cy="3243736"/>
          </a:xfrm>
          <a:prstGeom prst="rect">
            <a:avLst/>
          </a:prstGeom>
          <a:ln>
            <a:noFill/>
          </a:ln>
          <a:effectLst>
            <a:softEdge rad="112500"/>
          </a:effec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4778" y="1393497"/>
            <a:ext cx="4319998" cy="3243736"/>
          </a:xfrm>
          <a:prstGeom prst="rect">
            <a:avLst/>
          </a:prstGeom>
          <a:ln>
            <a:noFill/>
          </a:ln>
          <a:effectLst>
            <a:softEdge rad="112500"/>
          </a:effectLst>
        </p:spPr>
      </p:pic>
    </p:spTree>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92684"/>
          <a:stretch>
            <a:fillRect/>
          </a:stretch>
        </p:blipFill>
        <p:spPr>
          <a:xfrm>
            <a:off x="-13252" y="6730999"/>
            <a:ext cx="12192000" cy="144929"/>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3164202" cy="369332"/>
          </a:xfrm>
          <a:prstGeom prst="rect">
            <a:avLst/>
          </a:prstGeom>
        </p:spPr>
        <p:txBody>
          <a:bodyPr wrap="square">
            <a:spAutoFit/>
          </a:bodyPr>
          <a:lstStyle/>
          <a:p>
            <a:r>
              <a:rPr lang="en-US" altLang="zh-CN" b="1" dirty="0">
                <a:solidFill>
                  <a:srgbClr val="28B5B2"/>
                </a:solidFill>
                <a:latin typeface="Calibri" panose="020F0502020204030204" pitchFamily="34" charset="0"/>
              </a:rPr>
              <a:t>experiment procedure</a:t>
            </a:r>
            <a:endParaRPr lang="en-US" altLang="zh-CN" b="1" dirty="0">
              <a:solidFill>
                <a:srgbClr val="28B5B2"/>
              </a:solidFill>
              <a:latin typeface="Calibri" panose="020F0502020204030204" pitchFamily="34" charset="0"/>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8225" y="1393496"/>
            <a:ext cx="4319998" cy="3243735"/>
          </a:xfrm>
          <a:prstGeom prst="rect">
            <a:avLst/>
          </a:prstGeom>
          <a:ln>
            <a:noFill/>
          </a:ln>
          <a:effectLst>
            <a:softEdge rad="112500"/>
          </a:effec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4778" y="1393497"/>
            <a:ext cx="4319998" cy="3243735"/>
          </a:xfrm>
          <a:prstGeom prst="rect">
            <a:avLst/>
          </a:prstGeom>
          <a:ln>
            <a:noFill/>
          </a:ln>
          <a:effectLst>
            <a:softEdge rad="112500"/>
          </a:effectLst>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2124" y="-126912"/>
            <a:ext cx="9144000" cy="1224101"/>
          </a:xfrm>
        </p:spPr>
        <p:txBody>
          <a:bodyPr>
            <a:noAutofit/>
          </a:bodyPr>
          <a:lstStyle/>
          <a:p>
            <a:pPr algn="l">
              <a:lnSpc>
                <a:spcPct val="200000"/>
              </a:lnSpc>
            </a:pPr>
            <a:r>
              <a:rPr lang="en-US" altLang="zh-CN" sz="3600" b="1" dirty="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425571" y="981450"/>
                <a:ext cx="6645718" cy="4190571"/>
              </a:xfrm>
              <a:prstGeom prst="rect">
                <a:avLst/>
              </a:prstGeom>
              <a:noFill/>
            </p:spPr>
            <p:txBody>
              <a:bodyPr wrap="square" rtlCol="0">
                <a:spAutoFit/>
              </a:bodyPr>
              <a:lstStyle/>
              <a:p>
                <a14:m>
                  <m:oMath xmlns:m="http://schemas.openxmlformats.org/officeDocument/2006/math">
                    <m:r>
                      <a:rPr lang="en-US" altLang="zh-CN" sz="2400" i="1">
                        <a:latin typeface="Cambria Math" panose="02040503050406030204"/>
                      </a:rPr>
                      <m:t>𝑛</m:t>
                    </m:r>
                    <m:d>
                      <m:dPr>
                        <m:ctrlPr>
                          <a:rPr lang="zh-CN" altLang="zh-CN" sz="2400" i="1">
                            <a:latin typeface="Cambria Math" panose="02040503050406030204"/>
                          </a:rPr>
                        </m:ctrlPr>
                      </m:dPr>
                      <m:e>
                        <m:r>
                          <a:rPr lang="en-US" altLang="zh-CN" sz="2400" i="1">
                            <a:latin typeface="Cambria Math" panose="02040503050406030204"/>
                          </a:rPr>
                          <m:t>𝑡</m:t>
                        </m:r>
                      </m:e>
                    </m:d>
                    <m:r>
                      <a:rPr lang="en-US" altLang="zh-CN" sz="2400" i="1">
                        <a:latin typeface="Cambria Math" panose="02040503050406030204"/>
                      </a:rPr>
                      <m:t>=</m:t>
                    </m:r>
                    <m:sSup>
                      <m:sSupPr>
                        <m:ctrlPr>
                          <a:rPr lang="zh-CN" altLang="zh-CN" sz="2400" i="1">
                            <a:latin typeface="Cambria Math" panose="02040503050406030204"/>
                          </a:rPr>
                        </m:ctrlPr>
                      </m:sSupPr>
                      <m:e>
                        <m:r>
                          <a:rPr lang="en-US" altLang="zh-CN" sz="2400" i="1">
                            <a:latin typeface="Cambria Math" panose="02040503050406030204"/>
                          </a:rPr>
                          <m:t>[</m:t>
                        </m:r>
                        <m:sSub>
                          <m:sSubPr>
                            <m:ctrlPr>
                              <a:rPr lang="zh-CN" altLang="zh-CN" sz="2400" i="1">
                                <a:latin typeface="Cambria Math" panose="02040503050406030204"/>
                              </a:rPr>
                            </m:ctrlPr>
                          </m:sSubPr>
                          <m:e>
                            <m:r>
                              <a:rPr lang="en-US" altLang="zh-CN" sz="2400" i="1">
                                <a:latin typeface="Cambria Math" panose="02040503050406030204"/>
                              </a:rPr>
                              <m:t>𝑛</m:t>
                            </m:r>
                          </m:e>
                          <m:sub>
                            <m:r>
                              <a:rPr lang="en-US" altLang="zh-CN" sz="2400" i="1">
                                <a:latin typeface="Cambria Math" panose="02040503050406030204"/>
                              </a:rPr>
                              <m:t>1</m:t>
                            </m:r>
                          </m:sub>
                        </m:sSub>
                        <m:r>
                          <a:rPr lang="en-US" altLang="zh-CN" sz="2400" i="1">
                            <a:latin typeface="Cambria Math" panose="02040503050406030204"/>
                          </a:rPr>
                          <m:t>(</m:t>
                        </m:r>
                        <m:r>
                          <a:rPr lang="en-US" altLang="zh-CN" sz="2400" i="1">
                            <a:latin typeface="Cambria Math" panose="02040503050406030204"/>
                          </a:rPr>
                          <m:t>𝑡</m:t>
                        </m:r>
                        <m:r>
                          <a:rPr lang="en-US" altLang="zh-CN" sz="2400" i="1">
                            <a:latin typeface="Cambria Math" panose="02040503050406030204"/>
                          </a:rPr>
                          <m:t>),</m:t>
                        </m:r>
                        <m:sSub>
                          <m:sSubPr>
                            <m:ctrlPr>
                              <a:rPr lang="zh-CN" altLang="zh-CN" sz="2400" i="1">
                                <a:latin typeface="Cambria Math" panose="02040503050406030204"/>
                              </a:rPr>
                            </m:ctrlPr>
                          </m:sSubPr>
                          <m:e>
                            <m:r>
                              <a:rPr lang="en-US" altLang="zh-CN" sz="2400" i="1">
                                <a:latin typeface="Cambria Math" panose="02040503050406030204"/>
                              </a:rPr>
                              <m:t>𝑛</m:t>
                            </m:r>
                          </m:e>
                          <m:sub>
                            <m:r>
                              <a:rPr lang="en-US" altLang="zh-CN" sz="2400" i="1">
                                <a:latin typeface="Cambria Math" panose="02040503050406030204"/>
                              </a:rPr>
                              <m:t>2</m:t>
                            </m:r>
                          </m:sub>
                        </m:sSub>
                        <m:r>
                          <a:rPr lang="en-US" altLang="zh-CN" sz="2400" i="1">
                            <a:latin typeface="Cambria Math" panose="02040503050406030204"/>
                          </a:rPr>
                          <m:t>(</m:t>
                        </m:r>
                        <m:r>
                          <a:rPr lang="en-US" altLang="zh-CN" sz="2400" i="1">
                            <a:latin typeface="Cambria Math" panose="02040503050406030204"/>
                          </a:rPr>
                          <m:t>𝑡</m:t>
                        </m:r>
                        <m:r>
                          <a:rPr lang="en-US" altLang="zh-CN" sz="2400" i="1">
                            <a:latin typeface="Cambria Math" panose="02040503050406030204"/>
                          </a:rPr>
                          <m:t>),…,</m:t>
                        </m:r>
                        <m:sSub>
                          <m:sSubPr>
                            <m:ctrlPr>
                              <a:rPr lang="zh-CN" altLang="zh-CN" sz="2400" i="1">
                                <a:latin typeface="Cambria Math" panose="02040503050406030204"/>
                              </a:rPr>
                            </m:ctrlPr>
                          </m:sSubPr>
                          <m:e>
                            <m:r>
                              <a:rPr lang="en-US" altLang="zh-CN" sz="2400" i="1">
                                <a:latin typeface="Cambria Math" panose="02040503050406030204"/>
                              </a:rPr>
                              <m:t>𝑛</m:t>
                            </m:r>
                          </m:e>
                          <m:sub>
                            <m:r>
                              <a:rPr lang="en-US" altLang="zh-CN" sz="2400" i="1">
                                <a:latin typeface="Cambria Math" panose="02040503050406030204"/>
                              </a:rPr>
                              <m:t>𝑁</m:t>
                            </m:r>
                          </m:sub>
                        </m:sSub>
                        <m:r>
                          <a:rPr lang="en-US" altLang="zh-CN" sz="2400" i="1">
                            <a:latin typeface="Cambria Math" panose="02040503050406030204"/>
                          </a:rPr>
                          <m:t>(</m:t>
                        </m:r>
                        <m:r>
                          <a:rPr lang="en-US" altLang="zh-CN" sz="2400" i="1">
                            <a:latin typeface="Cambria Math" panose="02040503050406030204"/>
                          </a:rPr>
                          <m:t>𝑡</m:t>
                        </m:r>
                        <m:r>
                          <a:rPr lang="en-US" altLang="zh-CN" sz="2400" i="1">
                            <a:latin typeface="Cambria Math" panose="02040503050406030204"/>
                          </a:rPr>
                          <m:t>)]</m:t>
                        </m:r>
                      </m:e>
                      <m:sup>
                        <m:r>
                          <a:rPr lang="en-US" altLang="zh-CN" sz="2400" i="1">
                            <a:latin typeface="Cambria Math" panose="02040503050406030204"/>
                          </a:rPr>
                          <m:t>𝑇</m:t>
                        </m:r>
                      </m:sup>
                    </m:sSup>
                    <m:r>
                      <a:rPr lang="en-US" altLang="zh-CN" sz="2400" i="1">
                        <a:latin typeface="Cambria Math" panose="02040503050406030204"/>
                      </a:rPr>
                      <m:t>∈</m:t>
                    </m:r>
                    <m:sSup>
                      <m:sSupPr>
                        <m:ctrlPr>
                          <a:rPr lang="zh-CN" altLang="zh-CN" sz="2400" i="1">
                            <a:latin typeface="Cambria Math" panose="02040503050406030204"/>
                          </a:rPr>
                        </m:ctrlPr>
                      </m:sSupPr>
                      <m:e>
                        <m:r>
                          <a:rPr lang="en-US" altLang="zh-CN" sz="2400" i="1">
                            <a:latin typeface="Cambria Math" panose="02040503050406030204"/>
                          </a:rPr>
                          <m:t>𝐶</m:t>
                        </m:r>
                      </m:e>
                      <m:sup>
                        <m:r>
                          <a:rPr lang="en-US" altLang="zh-CN" sz="2400" i="1">
                            <a:latin typeface="Cambria Math" panose="02040503050406030204"/>
                          </a:rPr>
                          <m:t>𝑁</m:t>
                        </m:r>
                        <m:r>
                          <a:rPr lang="en-US" altLang="zh-CN" sz="2400" i="1">
                            <a:latin typeface="Cambria Math" panose="02040503050406030204"/>
                          </a:rPr>
                          <m:t>×</m:t>
                        </m:r>
                        <m:r>
                          <a:rPr lang="en-US" altLang="zh-CN" sz="2400" i="1">
                            <a:latin typeface="Cambria Math" panose="02040503050406030204"/>
                          </a:rPr>
                          <m:t>1</m:t>
                        </m:r>
                      </m:sup>
                    </m:sSup>
                  </m:oMath>
                </a14:m>
                <a:r>
                  <a:rPr lang="en-US" altLang="zh-CN" sz="2400" dirty="0"/>
                  <a:t> is the mutual independent, zero-mean smooth noise with the same power </a:t>
                </a:r>
                <a14:m>
                  <m:oMath xmlns:m="http://schemas.openxmlformats.org/officeDocument/2006/math">
                    <m:sSubSup>
                      <m:sSubSupPr>
                        <m:ctrlPr>
                          <a:rPr lang="zh-CN" altLang="zh-CN" sz="2400" i="1">
                            <a:latin typeface="Cambria Math" panose="02040503050406030204"/>
                          </a:rPr>
                        </m:ctrlPr>
                      </m:sSubSupPr>
                      <m:e>
                        <m:r>
                          <a:rPr lang="en-US" altLang="zh-CN" sz="2400" i="1">
                            <a:latin typeface="Cambria Math" panose="02040503050406030204"/>
                          </a:rPr>
                          <m:t>𝜎</m:t>
                        </m:r>
                      </m:e>
                      <m:sub>
                        <m:r>
                          <a:rPr lang="en-US" altLang="zh-CN" sz="2400" i="1">
                            <a:latin typeface="Cambria Math" panose="02040503050406030204"/>
                          </a:rPr>
                          <m:t>𝑛</m:t>
                        </m:r>
                      </m:sub>
                      <m:sup>
                        <m:r>
                          <a:rPr lang="en-US" altLang="zh-CN" sz="2400" i="1">
                            <a:latin typeface="Cambria Math" panose="02040503050406030204"/>
                          </a:rPr>
                          <m:t>2</m:t>
                        </m:r>
                      </m:sup>
                    </m:sSubSup>
                  </m:oMath>
                </a14:m>
                <a:r>
                  <a:rPr lang="en-US" altLang="zh-CN" sz="2400" dirty="0"/>
                  <a:t>. </a:t>
                </a:r>
                <a:r>
                  <a:rPr lang="en-US" altLang="zh-CN" sz="2400" dirty="0"/>
                  <a:t>The array covariance matrix is expressed </a:t>
                </a:r>
                <a:r>
                  <a:rPr lang="en-US" altLang="zh-CN" sz="2400" dirty="0" smtClean="0"/>
                  <a:t>as</a:t>
                </a:r>
                <a:endParaRPr lang="en-US" altLang="zh-CN" sz="2400" dirty="0" smtClean="0"/>
              </a:p>
              <a:p>
                <a:endParaRPr lang="en-US" altLang="zh-CN" sz="2400" dirty="0" smtClean="0"/>
              </a:p>
              <a:p>
                <a:endParaRPr lang="en-US" altLang="zh-CN" sz="2400" dirty="0" smtClean="0"/>
              </a:p>
              <a:p>
                <a:r>
                  <a:rPr lang="en-US" altLang="zh-CN" sz="2400" dirty="0"/>
                  <a:t>where:</a:t>
                </a:r>
                <a14:m>
                  <m:oMath xmlns:m="http://schemas.openxmlformats.org/officeDocument/2006/math">
                    <m:r>
                      <a:rPr lang="en-US" altLang="zh-CN" sz="2400">
                        <a:latin typeface="Cambria Math" panose="02040503050406030204" charset="0"/>
                      </a:rPr>
                      <m:t> </m:t>
                    </m:r>
                    <m:sSub>
                      <m:sSubPr>
                        <m:ctrlPr>
                          <a:rPr lang="zh-CN" altLang="zh-CN" sz="2400" i="1"/>
                        </m:ctrlPr>
                      </m:sSubPr>
                      <m:e>
                        <m:r>
                          <a:rPr lang="en-US" altLang="zh-CN" sz="2400" i="1">
                            <a:latin typeface="Cambria Math" panose="02040503050406030204" charset="0"/>
                          </a:rPr>
                          <m:t>𝑅</m:t>
                        </m:r>
                      </m:e>
                      <m:sub>
                        <m:r>
                          <a:rPr lang="en-US" altLang="zh-CN" sz="2400" i="1">
                            <a:latin typeface="Cambria Math" panose="02040503050406030204" charset="0"/>
                          </a:rPr>
                          <m:t>𝑢</m:t>
                        </m:r>
                      </m:sub>
                    </m:sSub>
                    <m:r>
                      <a:rPr lang="en-US" altLang="zh-CN" sz="2400">
                        <a:latin typeface="Cambria Math" panose="02040503050406030204" charset="0"/>
                      </a:rPr>
                      <m:t>=</m:t>
                    </m:r>
                    <m:r>
                      <m:rPr>
                        <m:sty m:val="p"/>
                      </m:rPr>
                      <a:rPr lang="en-US" altLang="zh-CN" sz="2400">
                        <a:latin typeface="Cambria Math" panose="02040503050406030204" charset="0"/>
                      </a:rPr>
                      <m:t>Γ</m:t>
                    </m:r>
                    <m:sSub>
                      <m:sSubPr>
                        <m:ctrlPr>
                          <a:rPr lang="zh-CN" altLang="zh-CN" sz="2400" i="1"/>
                        </m:ctrlPr>
                      </m:sSubPr>
                      <m:e>
                        <m:r>
                          <a:rPr lang="en-US" altLang="zh-CN" sz="2400" i="1">
                            <a:latin typeface="Cambria Math" panose="02040503050406030204" charset="0"/>
                          </a:rPr>
                          <m:t>𝑅</m:t>
                        </m:r>
                      </m:e>
                      <m:sub>
                        <m:r>
                          <a:rPr lang="en-US" altLang="zh-CN" sz="2400" i="1">
                            <a:latin typeface="Cambria Math" panose="02040503050406030204" charset="0"/>
                          </a:rPr>
                          <m:t>𝑠</m:t>
                        </m:r>
                      </m:sub>
                    </m:sSub>
                    <m:sSup>
                      <m:sSupPr>
                        <m:ctrlPr>
                          <a:rPr lang="zh-CN" altLang="zh-CN" sz="2400" i="1"/>
                        </m:ctrlPr>
                      </m:sSupPr>
                      <m:e>
                        <m:r>
                          <m:rPr>
                            <m:sty m:val="p"/>
                          </m:rPr>
                          <a:rPr lang="en-US" altLang="zh-CN" sz="2400">
                            <a:latin typeface="Cambria Math" panose="02040503050406030204" charset="0"/>
                          </a:rPr>
                          <m:t>Γ</m:t>
                        </m:r>
                      </m:e>
                      <m:sup>
                        <m:r>
                          <a:rPr lang="en-US" altLang="zh-CN" sz="2400" i="1">
                            <a:latin typeface="Cambria Math" panose="02040503050406030204" charset="0"/>
                          </a:rPr>
                          <m:t>𝐻</m:t>
                        </m:r>
                      </m:sup>
                    </m:sSup>
                    <m:r>
                      <a:rPr lang="en-US" altLang="zh-CN" sz="2400" i="1">
                        <a:latin typeface="Cambria Math" panose="02040503050406030204" charset="0"/>
                      </a:rPr>
                      <m:t>,</m:t>
                    </m:r>
                    <m:sSub>
                      <m:sSubPr>
                        <m:ctrlPr>
                          <a:rPr lang="zh-CN" altLang="zh-CN" sz="2400" i="1"/>
                        </m:ctrlPr>
                      </m:sSubPr>
                      <m:e>
                        <m:r>
                          <a:rPr lang="en-US" altLang="zh-CN" sz="2400" i="1">
                            <a:latin typeface="Cambria Math" panose="02040503050406030204" charset="0"/>
                          </a:rPr>
                          <m:t>𝑅</m:t>
                        </m:r>
                      </m:e>
                      <m:sub>
                        <m:r>
                          <a:rPr lang="en-US" altLang="zh-CN" sz="2400" i="1">
                            <a:latin typeface="Cambria Math" panose="02040503050406030204" charset="0"/>
                          </a:rPr>
                          <m:t>𝑠</m:t>
                        </m:r>
                      </m:sub>
                    </m:sSub>
                    <m:r>
                      <a:rPr lang="en-US" altLang="zh-CN" sz="2400" i="1">
                        <a:latin typeface="Cambria Math" panose="02040503050406030204" charset="0"/>
                      </a:rPr>
                      <m:t>=</m:t>
                    </m:r>
                    <m:r>
                      <a:rPr lang="en-US" altLang="zh-CN" sz="2400" i="1">
                        <a:latin typeface="Cambria Math" panose="02040503050406030204" charset="0"/>
                      </a:rPr>
                      <m:t>𝑑𝑖𝑎𝑔</m:t>
                    </m:r>
                    <m:r>
                      <a:rPr lang="en-US" altLang="zh-CN" sz="2400" i="1">
                        <a:latin typeface="Cambria Math" panose="02040503050406030204" charset="0"/>
                      </a:rPr>
                      <m:t>{</m:t>
                    </m:r>
                    <m:sSubSup>
                      <m:sSubSupPr>
                        <m:ctrlPr>
                          <a:rPr lang="zh-CN" altLang="zh-CN" sz="2400" i="1"/>
                        </m:ctrlPr>
                      </m:sSubSupPr>
                      <m:e>
                        <m:r>
                          <a:rPr lang="en-US" altLang="zh-CN" sz="2400" i="1">
                            <a:latin typeface="Cambria Math" panose="02040503050406030204" charset="0"/>
                          </a:rPr>
                          <m:t>𝜎</m:t>
                        </m:r>
                      </m:e>
                      <m:sub>
                        <m:r>
                          <a:rPr lang="en-US" altLang="zh-CN" sz="2400" i="1">
                            <a:latin typeface="Cambria Math" panose="02040503050406030204" charset="0"/>
                          </a:rPr>
                          <m:t>1</m:t>
                        </m:r>
                      </m:sub>
                      <m:sup>
                        <m:r>
                          <a:rPr lang="en-US" altLang="zh-CN" sz="2400" i="1">
                            <a:latin typeface="Cambria Math" panose="02040503050406030204" charset="0"/>
                          </a:rPr>
                          <m:t>2</m:t>
                        </m:r>
                      </m:sup>
                    </m:sSubSup>
                    <m:r>
                      <a:rPr lang="en-US" altLang="zh-CN" sz="2400" i="1">
                        <a:latin typeface="Cambria Math" panose="02040503050406030204" charset="0"/>
                      </a:rPr>
                      <m:t>,</m:t>
                    </m:r>
                    <m:sSubSup>
                      <m:sSubSupPr>
                        <m:ctrlPr>
                          <a:rPr lang="zh-CN" altLang="zh-CN" sz="2400" i="1"/>
                        </m:ctrlPr>
                      </m:sSubSupPr>
                      <m:e>
                        <m:r>
                          <a:rPr lang="en-US" altLang="zh-CN" sz="2400" i="1">
                            <a:latin typeface="Cambria Math" panose="02040503050406030204" charset="0"/>
                          </a:rPr>
                          <m:t>𝜎</m:t>
                        </m:r>
                      </m:e>
                      <m:sub>
                        <m:r>
                          <a:rPr lang="en-US" altLang="zh-CN" sz="2400" i="1">
                            <a:latin typeface="Cambria Math" panose="02040503050406030204" charset="0"/>
                          </a:rPr>
                          <m:t>2</m:t>
                        </m:r>
                      </m:sub>
                      <m:sup>
                        <m:r>
                          <a:rPr lang="en-US" altLang="zh-CN" sz="2400" i="1">
                            <a:latin typeface="Cambria Math" panose="02040503050406030204" charset="0"/>
                          </a:rPr>
                          <m:t>2</m:t>
                        </m:r>
                      </m:sup>
                    </m:sSubSup>
                    <m:r>
                      <a:rPr lang="en-US" altLang="zh-CN" sz="2400" i="1">
                        <a:latin typeface="Cambria Math" panose="02040503050406030204" charset="0"/>
                      </a:rPr>
                      <m:t>,…,</m:t>
                    </m:r>
                    <m:sSubSup>
                      <m:sSubSupPr>
                        <m:ctrlPr>
                          <a:rPr lang="zh-CN" altLang="zh-CN" sz="2400" i="1"/>
                        </m:ctrlPr>
                      </m:sSubSupPr>
                      <m:e>
                        <m:r>
                          <a:rPr lang="en-US" altLang="zh-CN" sz="2400" i="1">
                            <a:latin typeface="Cambria Math" panose="02040503050406030204" charset="0"/>
                          </a:rPr>
                          <m:t>𝜎</m:t>
                        </m:r>
                      </m:e>
                      <m:sub>
                        <m:r>
                          <a:rPr lang="en-US" altLang="zh-CN" sz="2400" i="1">
                            <a:latin typeface="Cambria Math" panose="02040503050406030204" charset="0"/>
                          </a:rPr>
                          <m:t>𝐷</m:t>
                        </m:r>
                      </m:sub>
                      <m:sup>
                        <m:r>
                          <a:rPr lang="en-US" altLang="zh-CN" sz="2400" i="1">
                            <a:latin typeface="Cambria Math" panose="02040503050406030204" charset="0"/>
                          </a:rPr>
                          <m:t>2</m:t>
                        </m:r>
                      </m:sup>
                    </m:sSubSup>
                    <m:r>
                      <a:rPr lang="en-US" altLang="zh-CN" sz="2400" i="1">
                        <a:latin typeface="Cambria Math" panose="02040503050406030204" charset="0"/>
                      </a:rPr>
                      <m:t>}</m:t>
                    </m:r>
                  </m:oMath>
                </a14:m>
                <a:r>
                  <a:rPr lang="en-US" altLang="zh-CN" sz="2400" dirty="0"/>
                  <a:t> is the source signal s(t) autocorrelation matrix and </a:t>
                </a:r>
                <a14:m>
                  <m:oMath xmlns:m="http://schemas.openxmlformats.org/officeDocument/2006/math">
                    <m:sSub>
                      <m:sSubPr>
                        <m:ctrlPr>
                          <a:rPr lang="zh-CN" altLang="zh-CN" sz="2400" i="1"/>
                        </m:ctrlPr>
                      </m:sSubPr>
                      <m:e>
                        <m:r>
                          <a:rPr lang="en-US" altLang="zh-CN" sz="2400" i="1">
                            <a:latin typeface="Cambria Math" panose="02040503050406030204" charset="0"/>
                          </a:rPr>
                          <m:t>𝐼</m:t>
                        </m:r>
                      </m:e>
                      <m:sub>
                        <m:r>
                          <a:rPr lang="en-US" altLang="zh-CN" sz="2400" i="1">
                            <a:latin typeface="Cambria Math" panose="02040503050406030204" charset="0"/>
                          </a:rPr>
                          <m:t>𝑁</m:t>
                        </m:r>
                      </m:sub>
                    </m:sSub>
                  </m:oMath>
                </a14:m>
                <a:r>
                  <a:rPr lang="en-US" altLang="zh-CN" sz="2400" dirty="0"/>
                  <a:t> is the N-dimensional unit matrix.</a:t>
                </a:r>
                <a:endParaRPr lang="zh-CN" altLang="zh-CN" sz="2400" dirty="0"/>
              </a:p>
              <a:p>
                <a:endParaRPr lang="zh-CN" altLang="zh-CN" sz="2400" dirty="0"/>
              </a:p>
              <a:p>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425571" y="981450"/>
                <a:ext cx="6645718" cy="4190571"/>
              </a:xfrm>
              <a:prstGeom prst="rect">
                <a:avLst/>
              </a:prstGeom>
              <a:blipFill rotWithShape="1">
                <a:blip r:embed="rId4"/>
                <a:stretch>
                  <a:fillRect l="-2" t="-9" r="8" b="14"/>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5571" y="2733577"/>
            <a:ext cx="6645718" cy="3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图片 8" descr="图表, 雷达图&#10;&#10;描述已自动生成"/>
          <p:cNvPicPr/>
          <p:nvPr/>
        </p:nvPicPr>
        <p:blipFill>
          <a:blip r:embed="rId6">
            <a:clrChange>
              <a:clrFrom>
                <a:srgbClr val="FBFBFB"/>
              </a:clrFrom>
              <a:clrTo>
                <a:srgbClr val="FBFBFB">
                  <a:alpha val="0"/>
                </a:srgbClr>
              </a:clrTo>
            </a:clrChange>
          </a:blip>
          <a:stretch>
            <a:fillRect/>
          </a:stretch>
        </p:blipFill>
        <p:spPr>
          <a:xfrm>
            <a:off x="7280695" y="1650334"/>
            <a:ext cx="4800288" cy="3111447"/>
          </a:xfrm>
          <a:prstGeom prst="rect">
            <a:avLst/>
          </a:prstGeom>
        </p:spPr>
      </p:pic>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704338" y="136525"/>
            <a:ext cx="10515600" cy="1325563"/>
          </a:xfrm>
        </p:spPr>
        <p:txBody>
          <a:bodyPr/>
          <a:lstStyle/>
          <a:p>
            <a:r>
              <a:rPr lang="en-US" altLang="zh-CN" sz="4400" b="1" dirty="0"/>
              <a:t>Experiment Detail</a:t>
            </a:r>
            <a:endParaRPr lang="en-US" altLang="zh-CN" sz="4400" b="1" dirty="0"/>
          </a:p>
        </p:txBody>
      </p:sp>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sp>
        <p:nvSpPr>
          <p:cNvPr id="8" name="文本框 7"/>
          <p:cNvSpPr txBox="1"/>
          <p:nvPr/>
        </p:nvSpPr>
        <p:spPr>
          <a:xfrm>
            <a:off x="2733887" y="2123001"/>
            <a:ext cx="2384766" cy="2611997"/>
          </a:xfrm>
          <a:prstGeom prst="rect">
            <a:avLst/>
          </a:prstGeom>
          <a:noFill/>
        </p:spPr>
        <p:txBody>
          <a:bodyPr wrap="square">
            <a:spAutoFit/>
          </a:bodyPr>
          <a:lstStyle/>
          <a:p>
            <a:pPr>
              <a:lnSpc>
                <a:spcPct val="150000"/>
              </a:lnSpc>
            </a:pPr>
            <a:r>
              <a:rPr lang="zh-CN" altLang="en-US" sz="2800" dirty="0"/>
              <a:t>信号采样</a:t>
            </a:r>
            <a:endParaRPr lang="en-US" altLang="zh-CN" sz="2800" dirty="0"/>
          </a:p>
          <a:p>
            <a:pPr>
              <a:lnSpc>
                <a:spcPct val="150000"/>
              </a:lnSpc>
            </a:pPr>
            <a:r>
              <a:rPr lang="zh-CN" altLang="en-US" sz="2800" dirty="0"/>
              <a:t>时钟同步</a:t>
            </a:r>
            <a:endParaRPr lang="en-US" altLang="zh-CN" sz="2800" dirty="0"/>
          </a:p>
          <a:p>
            <a:pPr>
              <a:lnSpc>
                <a:spcPct val="150000"/>
              </a:lnSpc>
            </a:pPr>
            <a:r>
              <a:rPr lang="zh-CN" altLang="en-US" sz="2800" dirty="0"/>
              <a:t>数字混频</a:t>
            </a:r>
            <a:endParaRPr lang="en-US" altLang="zh-CN" sz="2800" dirty="0"/>
          </a:p>
          <a:p>
            <a:pPr>
              <a:lnSpc>
                <a:spcPct val="150000"/>
              </a:lnSpc>
            </a:pPr>
            <a:r>
              <a:rPr lang="zh-CN" altLang="en-US" sz="2800" dirty="0"/>
              <a:t>低通滤波</a:t>
            </a:r>
            <a:endParaRPr lang="en-US" altLang="zh-CN" sz="2800" dirty="0"/>
          </a:p>
        </p:txBody>
      </p:sp>
      <p:sp>
        <p:nvSpPr>
          <p:cNvPr id="12" name="文本框 11"/>
          <p:cNvSpPr txBox="1"/>
          <p:nvPr/>
        </p:nvSpPr>
        <p:spPr>
          <a:xfrm>
            <a:off x="6245087" y="2123001"/>
            <a:ext cx="3221619" cy="2611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波束赋形</a:t>
            </a:r>
            <a:endParaRPr kumimoji="0" lang="en-US" altLang="zh-CN"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直达波、杂波消除</a:t>
            </a:r>
            <a:endParaRPr kumimoji="0" lang="en-US" altLang="zh-CN"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求</a:t>
            </a:r>
            <a:r>
              <a:rPr kumimoji="0" lang="en-US" altLang="zh-CN"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Ambiguity Value</a:t>
            </a:r>
            <a:endParaRPr kumimoji="0" lang="en-US" altLang="zh-CN"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作</a:t>
            </a:r>
            <a:r>
              <a:rPr kumimoji="0" lang="en-US" altLang="zh-CN"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RD</a:t>
            </a:r>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图</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dirty="0"/>
          </a:p>
        </p:txBody>
      </p:sp>
      <p:sp>
        <p:nvSpPr>
          <p:cNvPr id="7" name="页脚占位符 6"/>
          <p:cNvSpPr>
            <a:spLocks noGrp="1"/>
          </p:cNvSpPr>
          <p:nvPr>
            <p:ph type="ftr" sz="quarter" idx="11"/>
          </p:nvPr>
        </p:nvSpPr>
        <p:spPr/>
        <p:txBody>
          <a:bodyPr/>
          <a:lstStyle/>
          <a:p>
            <a:r>
              <a:rPr lang="en-US" altLang="zh-CN" dirty="0"/>
              <a:t>Week 15</a:t>
            </a:r>
            <a:endParaRPr lang="zh-CN" altLang="en-US" dirty="0"/>
          </a:p>
        </p:txBody>
      </p:sp>
      <p:sp>
        <p:nvSpPr>
          <p:cNvPr id="9" name="标题 1"/>
          <p:cNvSpPr txBox="1"/>
          <p:nvPr/>
        </p:nvSpPr>
        <p:spPr>
          <a:xfrm>
            <a:off x="732124" y="-126912"/>
            <a:ext cx="9144000" cy="12241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altLang="zh-CN" sz="3600" b="1" dirty="0">
                <a:solidFill>
                  <a:srgbClr val="28B5B2"/>
                </a:solidFill>
                <a:latin typeface="Calibri" panose="020F0502020204030204" pitchFamily="34" charset="0"/>
              </a:rPr>
              <a:t>Experience Detail</a:t>
            </a:r>
            <a:endParaRPr lang="en-US" altLang="zh-CN" sz="3600" b="1" dirty="0">
              <a:solidFill>
                <a:srgbClr val="28B5B2"/>
              </a:solidFill>
              <a:latin typeface="Calibri" panose="020F0502020204030204" pitchFamily="34" charset="0"/>
            </a:endParaRPr>
          </a:p>
        </p:txBody>
      </p:sp>
      <p:pic>
        <p:nvPicPr>
          <p:cNvPr id="10" name="图片 9"/>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11" name="图片 10"/>
          <p:cNvPicPr>
            <a:picLocks noChangeAspect="1"/>
          </p:cNvPicPr>
          <p:nvPr/>
        </p:nvPicPr>
        <p:blipFill>
          <a:blip r:embed="rId2"/>
          <a:stretch>
            <a:fillRect/>
          </a:stretch>
        </p:blipFill>
        <p:spPr>
          <a:xfrm>
            <a:off x="466570" y="170798"/>
            <a:ext cx="265554" cy="934751"/>
          </a:xfrm>
          <a:prstGeom prst="rect">
            <a:avLst/>
          </a:prstGeom>
        </p:spPr>
      </p:pic>
      <p:pic>
        <p:nvPicPr>
          <p:cNvPr id="13" name="图片 12"/>
          <p:cNvPicPr>
            <a:picLocks noChangeAspect="1"/>
          </p:cNvPicPr>
          <p:nvPr/>
        </p:nvPicPr>
        <p:blipFill>
          <a:blip r:embed="rId3"/>
          <a:stretch>
            <a:fillRect/>
          </a:stretch>
        </p:blipFill>
        <p:spPr>
          <a:xfrm>
            <a:off x="9515388" y="485139"/>
            <a:ext cx="2358781" cy="579748"/>
          </a:xfrm>
          <a:prstGeom prst="rect">
            <a:avLst/>
          </a:prstGeom>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655" y="1323975"/>
            <a:ext cx="8262937"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标题 1"/>
          <p:cNvSpPr txBox="1"/>
          <p:nvPr/>
        </p:nvSpPr>
        <p:spPr>
          <a:xfrm>
            <a:off x="689214" y="3448138"/>
            <a:ext cx="11193177" cy="12241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zh-CN" altLang="en-US" sz="3600" b="1" dirty="0">
                <a:solidFill>
                  <a:srgbClr val="28B5B2"/>
                </a:solidFill>
                <a:latin typeface="Calibri" panose="020F0502020204030204" pitchFamily="34" charset="0"/>
              </a:rPr>
              <a:t>元哥哥由于我不知道这些个流程的你的想法，我把这里标出来你来做这一点吧，做的时候就在这张</a:t>
            </a:r>
            <a:r>
              <a:rPr lang="en-US" altLang="zh-CN" sz="3600" b="1" dirty="0" err="1">
                <a:solidFill>
                  <a:srgbClr val="28B5B2"/>
                </a:solidFill>
                <a:latin typeface="Calibri" panose="020F0502020204030204" pitchFamily="34" charset="0"/>
              </a:rPr>
              <a:t>ppt</a:t>
            </a:r>
            <a:r>
              <a:rPr lang="zh-CN" altLang="en-US" sz="3600" b="1" dirty="0">
                <a:solidFill>
                  <a:srgbClr val="28B5B2"/>
                </a:solidFill>
                <a:latin typeface="Calibri" panose="020F0502020204030204" pitchFamily="34" charset="0"/>
              </a:rPr>
              <a:t>上做就可以，把图片与对话框删去。</a:t>
            </a:r>
            <a:endParaRPr lang="en-US" altLang="zh-CN" sz="3600" b="1" dirty="0">
              <a:solidFill>
                <a:srgbClr val="28B5B2"/>
              </a:solidFill>
              <a:latin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4173"/>
            <a:ext cx="12192000" cy="6849653"/>
          </a:xfrm>
          <a:prstGeom prst="rect">
            <a:avLst/>
          </a:prstGeom>
        </p:spPr>
      </p:pic>
      <p:sp>
        <p:nvSpPr>
          <p:cNvPr id="7" name="任意多边形 6"/>
          <p:cNvSpPr/>
          <p:nvPr/>
        </p:nvSpPr>
        <p:spPr>
          <a:xfrm>
            <a:off x="613162" y="2081355"/>
            <a:ext cx="5049308" cy="1856483"/>
          </a:xfrm>
          <a:custGeom>
            <a:avLst/>
            <a:gdLst>
              <a:gd name="connsiteX0" fmla="*/ 1112071 w 4901184"/>
              <a:gd name="connsiteY0" fmla="*/ 0 h 1801368"/>
              <a:gd name="connsiteX1" fmla="*/ 4901184 w 4901184"/>
              <a:gd name="connsiteY1" fmla="*/ 0 h 1801368"/>
              <a:gd name="connsiteX2" fmla="*/ 4901184 w 4901184"/>
              <a:gd name="connsiteY2" fmla="*/ 1008251 h 1801368"/>
              <a:gd name="connsiteX3" fmla="*/ 3799357 w 4901184"/>
              <a:gd name="connsiteY3" fmla="*/ 1801368 h 1801368"/>
              <a:gd name="connsiteX4" fmla="*/ 0 w 4901184"/>
              <a:gd name="connsiteY4" fmla="*/ 1801368 h 1801368"/>
              <a:gd name="connsiteX5" fmla="*/ 0 w 4901184"/>
              <a:gd name="connsiteY5" fmla="*/ 800490 h 180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1801368">
                <a:moveTo>
                  <a:pt x="1112071" y="0"/>
                </a:moveTo>
                <a:lnTo>
                  <a:pt x="4901184" y="0"/>
                </a:lnTo>
                <a:lnTo>
                  <a:pt x="4901184" y="1008251"/>
                </a:lnTo>
                <a:lnTo>
                  <a:pt x="3799357" y="1801368"/>
                </a:lnTo>
                <a:lnTo>
                  <a:pt x="0" y="1801368"/>
                </a:lnTo>
                <a:lnTo>
                  <a:pt x="0" y="800490"/>
                </a:lnTo>
                <a:close/>
              </a:path>
            </a:pathLst>
          </a:custGeom>
          <a:solidFill>
            <a:schemeClr val="accent2">
              <a:alpha val="85000"/>
            </a:schemeClr>
          </a:solidFill>
          <a:ln w="12700" cap="flat" cmpd="sng" algn="ctr">
            <a:solidFill>
              <a:schemeClr val="accent1">
                <a:lumMod val="20000"/>
                <a:lumOff val="80000"/>
              </a:schemeClr>
            </a:solidFill>
            <a:prstDash val="solid"/>
            <a:miter lim="800000"/>
          </a:ln>
          <a:effectLst/>
        </p:spPr>
        <p:txBody>
          <a:bodyPr lIns="121746" tIns="60864" rIns="121746" bIns="60864" anchor="ctr"/>
          <a:lstStyle/>
          <a:p>
            <a:pPr algn="ctr" defTabSz="1217295">
              <a:defRPr/>
            </a:pPr>
            <a:endParaRPr lang="zh-CN" altLang="en-US" sz="1200" kern="0">
              <a:solidFill>
                <a:prstClr val="white"/>
              </a:solidFill>
              <a:latin typeface="Calibri" panose="020F0502020204030204"/>
              <a:ea typeface="幼圆"/>
            </a:endParaRPr>
          </a:p>
        </p:txBody>
      </p:sp>
      <p:cxnSp>
        <p:nvCxnSpPr>
          <p:cNvPr id="8" name="直接连接符 7"/>
          <p:cNvCxnSpPr/>
          <p:nvPr/>
        </p:nvCxnSpPr>
        <p:spPr>
          <a:xfrm flipH="1">
            <a:off x="289598" y="1932317"/>
            <a:ext cx="1666204" cy="1207744"/>
          </a:xfrm>
          <a:prstGeom prst="line">
            <a:avLst/>
          </a:prstGeom>
          <a:noFill/>
          <a:ln w="12700" cap="flat" cmpd="sng" algn="ctr">
            <a:solidFill>
              <a:schemeClr val="bg1"/>
            </a:solidFill>
            <a:prstDash val="solid"/>
            <a:miter lim="800000"/>
          </a:ln>
          <a:effectLst/>
        </p:spPr>
      </p:cxnSp>
      <p:cxnSp>
        <p:nvCxnSpPr>
          <p:cNvPr id="9" name="直接连接符 8"/>
          <p:cNvCxnSpPr/>
          <p:nvPr/>
        </p:nvCxnSpPr>
        <p:spPr>
          <a:xfrm flipH="1">
            <a:off x="4214002" y="2857500"/>
            <a:ext cx="1795734" cy="1316680"/>
          </a:xfrm>
          <a:prstGeom prst="line">
            <a:avLst/>
          </a:prstGeom>
          <a:noFill/>
          <a:ln w="12700" cap="flat" cmpd="sng" algn="ctr">
            <a:solidFill>
              <a:schemeClr val="bg1"/>
            </a:solidFill>
            <a:prstDash val="solid"/>
            <a:miter lim="800000"/>
          </a:ln>
          <a:effectLst/>
        </p:spPr>
      </p:cxnSp>
      <p:sp>
        <p:nvSpPr>
          <p:cNvPr id="10" name="TextBox 21"/>
          <p:cNvSpPr txBox="1"/>
          <p:nvPr/>
        </p:nvSpPr>
        <p:spPr>
          <a:xfrm>
            <a:off x="2061634" y="2147314"/>
            <a:ext cx="2152368" cy="615171"/>
          </a:xfrm>
          <a:prstGeom prst="rect">
            <a:avLst/>
          </a:prstGeom>
          <a:noFill/>
        </p:spPr>
        <p:txBody>
          <a:bodyPr wrap="square" lIns="121581" tIns="60768" rIns="121581" bIns="60768"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Fifth</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06046" y="2847781"/>
            <a:ext cx="3942641" cy="738658"/>
          </a:xfrm>
          <a:prstGeom prst="rect">
            <a:avLst/>
          </a:prstGeom>
          <a:noFill/>
        </p:spPr>
        <p:txBody>
          <a:bodyPr wrap="square" lIns="121914" tIns="60957" rIns="121914" bIns="60957" rtlCol="0">
            <a:spAutoFit/>
          </a:bodyPr>
          <a:lstStyle/>
          <a:p>
            <a:r>
              <a:rPr lang="en-US" altLang="zh-CN" sz="4000" b="1" dirty="0">
                <a:solidFill>
                  <a:schemeClr val="bg1"/>
                </a:solidFill>
                <a:cs typeface="+mn-ea"/>
                <a:sym typeface="+mn-lt"/>
              </a:rPr>
              <a:t>Conclusion</a:t>
            </a:r>
            <a:endParaRPr lang="en-US" altLang="zh-CN" sz="4000" b="1" dirty="0">
              <a:solidFill>
                <a:schemeClr val="bg1"/>
              </a:solidFill>
              <a:cs typeface="+mn-ea"/>
              <a:sym typeface="+mn-lt"/>
            </a:endParaRPr>
          </a:p>
        </p:txBody>
      </p:sp>
      <p:pic>
        <p:nvPicPr>
          <p:cNvPr id="13" name="图形 5"/>
          <p:cNvPicPr>
            <a:picLocks noChangeAspect="1"/>
          </p:cNvPicPr>
          <p:nvPr/>
        </p:nvPicPr>
        <p:blipFill>
          <a:blip r:embed="rId2"/>
          <a:stretch>
            <a:fillRect/>
          </a:stretch>
        </p:blipFill>
        <p:spPr>
          <a:xfrm>
            <a:off x="1086559" y="351138"/>
            <a:ext cx="4217199" cy="562293"/>
          </a:xfrm>
          <a:prstGeom prst="rect">
            <a:avLst/>
          </a:prstGeom>
        </p:spPr>
      </p:pic>
      <p:sp>
        <p:nvSpPr>
          <p:cNvPr id="14" name="箭头: 五边形 20"/>
          <p:cNvSpPr/>
          <p:nvPr/>
        </p:nvSpPr>
        <p:spPr>
          <a:xfrm rot="5400000">
            <a:off x="-51547" y="346229"/>
            <a:ext cx="1234440" cy="765811"/>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pic>
        <p:nvPicPr>
          <p:cNvPr id="15" name="图形 9"/>
          <p:cNvPicPr>
            <a:picLocks noChangeAspect="1"/>
          </p:cNvPicPr>
          <p:nvPr/>
        </p:nvPicPr>
        <p:blipFill>
          <a:blip r:embed="rId3"/>
          <a:stretch>
            <a:fillRect/>
          </a:stretch>
        </p:blipFill>
        <p:spPr>
          <a:xfrm>
            <a:off x="320749" y="273524"/>
            <a:ext cx="489848" cy="71752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1187297"/>
            <a:ext cx="12192000" cy="4889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kumimoji="1" lang="zh-CN" altLang="en-US">
              <a:solidFill>
                <a:schemeClr val="bg1"/>
              </a:solidFill>
            </a:endParaRPr>
          </a:p>
        </p:txBody>
      </p:sp>
      <p:sp>
        <p:nvSpPr>
          <p:cNvPr id="30" name="Freeform 42"/>
          <p:cNvSpPr/>
          <p:nvPr/>
        </p:nvSpPr>
        <p:spPr bwMode="auto">
          <a:xfrm>
            <a:off x="2431169" y="1722102"/>
            <a:ext cx="2938300" cy="670437"/>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82777" tIns="41388" rIns="82777" bIns="41388"/>
          <a:lstStyle/>
          <a:p>
            <a:endParaRPr lang="zh-CN" altLang="en-US">
              <a:latin typeface="微软雅黑" panose="020B0503020204020204" pitchFamily="34" charset="-122"/>
              <a:ea typeface="微软雅黑" panose="020B0503020204020204" pitchFamily="34" charset="-122"/>
            </a:endParaRPr>
          </a:p>
        </p:txBody>
      </p:sp>
      <p:sp>
        <p:nvSpPr>
          <p:cNvPr id="31" name="Freeform 42"/>
          <p:cNvSpPr/>
          <p:nvPr/>
        </p:nvSpPr>
        <p:spPr bwMode="auto">
          <a:xfrm flipH="1">
            <a:off x="6763158" y="1722102"/>
            <a:ext cx="2938300" cy="670437"/>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82777" tIns="41388" rIns="82777" bIns="41388"/>
          <a:lstStyle/>
          <a:p>
            <a:endParaRPr lang="zh-CN" altLang="en-US">
              <a:latin typeface="微软雅黑" panose="020B0503020204020204" pitchFamily="34" charset="-122"/>
              <a:ea typeface="微软雅黑" panose="020B0503020204020204" pitchFamily="34" charset="-122"/>
            </a:endParaRPr>
          </a:p>
        </p:txBody>
      </p:sp>
      <p:sp>
        <p:nvSpPr>
          <p:cNvPr id="32" name="Freeform 42"/>
          <p:cNvSpPr/>
          <p:nvPr/>
        </p:nvSpPr>
        <p:spPr bwMode="auto">
          <a:xfrm flipV="1">
            <a:off x="2431169" y="4741946"/>
            <a:ext cx="2938300" cy="668997"/>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82777" tIns="41388" rIns="82777" bIns="41388"/>
          <a:lstStyle/>
          <a:p>
            <a:endParaRPr lang="zh-CN" altLang="en-US">
              <a:latin typeface="微软雅黑" panose="020B0503020204020204" pitchFamily="34" charset="-122"/>
              <a:ea typeface="微软雅黑" panose="020B0503020204020204" pitchFamily="34" charset="-122"/>
            </a:endParaRPr>
          </a:p>
        </p:txBody>
      </p:sp>
      <p:sp>
        <p:nvSpPr>
          <p:cNvPr id="33" name="Freeform 42"/>
          <p:cNvSpPr/>
          <p:nvPr/>
        </p:nvSpPr>
        <p:spPr bwMode="auto">
          <a:xfrm flipH="1" flipV="1">
            <a:off x="6763158" y="4741946"/>
            <a:ext cx="2938300" cy="668997"/>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7F7F7F"/>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lIns="82777" tIns="41388" rIns="82777" bIns="41388"/>
          <a:lstStyle/>
          <a:p>
            <a:endParaRPr lang="zh-CN" altLang="en-US">
              <a:latin typeface="微软雅黑" panose="020B0503020204020204" pitchFamily="34" charset="-122"/>
              <a:ea typeface="微软雅黑" panose="020B0503020204020204" pitchFamily="34" charset="-122"/>
            </a:endParaRPr>
          </a:p>
        </p:txBody>
      </p:sp>
      <p:sp>
        <p:nvSpPr>
          <p:cNvPr id="34" name="矩形 32"/>
          <p:cNvSpPr>
            <a:spLocks noChangeArrowheads="1"/>
          </p:cNvSpPr>
          <p:nvPr/>
        </p:nvSpPr>
        <p:spPr bwMode="auto">
          <a:xfrm>
            <a:off x="0" y="3154026"/>
            <a:ext cx="12192000" cy="1043060"/>
          </a:xfrm>
          <a:prstGeom prst="rect">
            <a:avLst/>
          </a:prstGeom>
          <a:solidFill>
            <a:schemeClr val="accent6">
              <a:lumMod val="20000"/>
              <a:lumOff val="80000"/>
            </a:schemeClr>
          </a:solidFill>
          <a:ln>
            <a:noFill/>
          </a:ln>
        </p:spPr>
        <p:txBody>
          <a:bodyPr lIns="82777" tIns="41388" rIns="82777" bIns="41388"/>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00">
              <a:solidFill>
                <a:schemeClr val="tx1"/>
              </a:solidFill>
              <a:latin typeface="微软雅黑" panose="020B0503020204020204" pitchFamily="34" charset="-122"/>
            </a:endParaRPr>
          </a:p>
        </p:txBody>
      </p:sp>
      <p:sp>
        <p:nvSpPr>
          <p:cNvPr id="35" name="TextBox 33"/>
          <p:cNvSpPr txBox="1">
            <a:spLocks noChangeArrowheads="1"/>
          </p:cNvSpPr>
          <p:nvPr/>
        </p:nvSpPr>
        <p:spPr bwMode="auto">
          <a:xfrm>
            <a:off x="4700356" y="3305495"/>
            <a:ext cx="2791287" cy="652971"/>
          </a:xfrm>
          <a:prstGeom prst="rect">
            <a:avLst/>
          </a:prstGeom>
          <a:noFill/>
          <a:ln>
            <a:noFill/>
          </a:ln>
        </p:spPr>
        <p:txBody>
          <a:bodyPr wrap="none" lIns="82777" tIns="41388" rIns="82777" bIns="41388">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700" b="1" dirty="0">
                <a:latin typeface="微软雅黑" panose="020B0503020204020204" pitchFamily="34" charset="-122"/>
              </a:rPr>
              <a:t>Main gains</a:t>
            </a:r>
            <a:endParaRPr lang="zh-CN" altLang="en-US" sz="3700" b="1" dirty="0">
              <a:latin typeface="微软雅黑" panose="020B0503020204020204" pitchFamily="34" charset="-122"/>
            </a:endParaRPr>
          </a:p>
        </p:txBody>
      </p:sp>
      <p:sp>
        <p:nvSpPr>
          <p:cNvPr id="37" name="Oval 30"/>
          <p:cNvSpPr>
            <a:spLocks noChangeArrowheads="1"/>
          </p:cNvSpPr>
          <p:nvPr/>
        </p:nvSpPr>
        <p:spPr bwMode="auto">
          <a:xfrm>
            <a:off x="1923969" y="2327798"/>
            <a:ext cx="1044571" cy="1047377"/>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00">
              <a:solidFill>
                <a:schemeClr val="tx1"/>
              </a:solidFill>
              <a:latin typeface="微软雅黑" panose="020B0503020204020204" pitchFamily="34" charset="-122"/>
            </a:endParaRPr>
          </a:p>
        </p:txBody>
      </p:sp>
      <p:sp>
        <p:nvSpPr>
          <p:cNvPr id="40" name="Oval 31"/>
          <p:cNvSpPr>
            <a:spLocks noChangeArrowheads="1"/>
          </p:cNvSpPr>
          <p:nvPr/>
        </p:nvSpPr>
        <p:spPr bwMode="auto">
          <a:xfrm>
            <a:off x="1946960" y="3754993"/>
            <a:ext cx="1044569" cy="1047379"/>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00">
              <a:solidFill>
                <a:schemeClr val="tx1"/>
              </a:solidFill>
              <a:latin typeface="微软雅黑" panose="020B0503020204020204" pitchFamily="34" charset="-122"/>
            </a:endParaRPr>
          </a:p>
        </p:txBody>
      </p:sp>
      <p:grpSp>
        <p:nvGrpSpPr>
          <p:cNvPr id="42" name="组合 40"/>
          <p:cNvGrpSpPr/>
          <p:nvPr/>
        </p:nvGrpSpPr>
        <p:grpSpPr bwMode="auto">
          <a:xfrm>
            <a:off x="2146676" y="2356572"/>
            <a:ext cx="8036115" cy="2267401"/>
            <a:chOff x="-7723151" y="0"/>
            <a:chExt cx="8878851" cy="2501898"/>
          </a:xfrm>
          <a:solidFill>
            <a:schemeClr val="bg1">
              <a:lumMod val="65000"/>
            </a:schemeClr>
          </a:solidFill>
        </p:grpSpPr>
        <p:sp>
          <p:nvSpPr>
            <p:cNvPr id="43" name="Oval 33"/>
            <p:cNvSpPr>
              <a:spLocks noChangeArrowheads="1"/>
            </p:cNvSpPr>
            <p:nvPr/>
          </p:nvSpPr>
          <p:spPr bwMode="auto">
            <a:xfrm>
              <a:off x="0" y="0"/>
              <a:ext cx="1155700" cy="1155698"/>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00">
                <a:solidFill>
                  <a:schemeClr val="tx1"/>
                </a:solidFill>
                <a:latin typeface="微软雅黑" panose="020B0503020204020204" pitchFamily="34" charset="-122"/>
              </a:endParaRPr>
            </a:p>
          </p:txBody>
        </p:sp>
        <p:sp>
          <p:nvSpPr>
            <p:cNvPr id="44" name="Freeform 36"/>
            <p:cNvSpPr>
              <a:spLocks noEditPoints="1"/>
            </p:cNvSpPr>
            <p:nvPr/>
          </p:nvSpPr>
          <p:spPr bwMode="auto">
            <a:xfrm>
              <a:off x="-7723151" y="1800222"/>
              <a:ext cx="712788" cy="701676"/>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45" name="组合 43"/>
          <p:cNvGrpSpPr/>
          <p:nvPr/>
        </p:nvGrpSpPr>
        <p:grpSpPr bwMode="auto">
          <a:xfrm>
            <a:off x="2133027" y="2555831"/>
            <a:ext cx="8091432" cy="2273876"/>
            <a:chOff x="-7785865" y="-1353344"/>
            <a:chExt cx="8939978" cy="2509042"/>
          </a:xfrm>
          <a:solidFill>
            <a:schemeClr val="bg1">
              <a:lumMod val="65000"/>
            </a:schemeClr>
          </a:solidFill>
        </p:grpSpPr>
        <p:sp>
          <p:nvSpPr>
            <p:cNvPr id="46" name="Oval 32"/>
            <p:cNvSpPr>
              <a:spLocks noChangeArrowheads="1"/>
            </p:cNvSpPr>
            <p:nvPr/>
          </p:nvSpPr>
          <p:spPr bwMode="auto">
            <a:xfrm>
              <a:off x="0" y="0"/>
              <a:ext cx="1154113" cy="115569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00">
                <a:solidFill>
                  <a:schemeClr val="tx1"/>
                </a:solidFill>
                <a:latin typeface="微软雅黑" panose="020B0503020204020204" pitchFamily="34" charset="-122"/>
              </a:endParaRPr>
            </a:p>
          </p:txBody>
        </p:sp>
        <p:sp>
          <p:nvSpPr>
            <p:cNvPr id="47" name="Freeform 37"/>
            <p:cNvSpPr>
              <a:spLocks noEditPoints="1"/>
            </p:cNvSpPr>
            <p:nvPr/>
          </p:nvSpPr>
          <p:spPr bwMode="auto">
            <a:xfrm>
              <a:off x="-7785865" y="-1353344"/>
              <a:ext cx="658813" cy="652462"/>
            </a:xfrm>
            <a:custGeom>
              <a:avLst/>
              <a:gdLst>
                <a:gd name="T0" fmla="*/ 594912 w 732"/>
                <a:gd name="T1" fmla="*/ 562343 h 724"/>
                <a:gd name="T2" fmla="*/ 526510 w 732"/>
                <a:gd name="T3" fmla="*/ 562343 h 724"/>
                <a:gd name="T4" fmla="*/ 431109 w 732"/>
                <a:gd name="T5" fmla="*/ 379401 h 724"/>
                <a:gd name="T6" fmla="*/ 421208 w 732"/>
                <a:gd name="T7" fmla="*/ 415449 h 724"/>
                <a:gd name="T8" fmla="*/ 369007 w 732"/>
                <a:gd name="T9" fmla="*/ 455101 h 724"/>
                <a:gd name="T10" fmla="*/ 540011 w 732"/>
                <a:gd name="T11" fmla="*/ 644351 h 724"/>
                <a:gd name="T12" fmla="*/ 649813 w 732"/>
                <a:gd name="T13" fmla="*/ 570454 h 724"/>
                <a:gd name="T14" fmla="*/ 568811 w 732"/>
                <a:gd name="T15" fmla="*/ 486643 h 724"/>
                <a:gd name="T16" fmla="*/ 449109 w 732"/>
                <a:gd name="T17" fmla="*/ 388413 h 724"/>
                <a:gd name="T18" fmla="*/ 237605 w 732"/>
                <a:gd name="T19" fmla="*/ 231606 h 724"/>
                <a:gd name="T20" fmla="*/ 273605 w 732"/>
                <a:gd name="T21" fmla="*/ 221693 h 724"/>
                <a:gd name="T22" fmla="*/ 283506 w 732"/>
                <a:gd name="T23" fmla="*/ 186546 h 724"/>
                <a:gd name="T24" fmla="*/ 292506 w 732"/>
                <a:gd name="T25" fmla="*/ 153202 h 724"/>
                <a:gd name="T26" fmla="*/ 126903 w 732"/>
                <a:gd name="T27" fmla="*/ 14419 h 724"/>
                <a:gd name="T28" fmla="*/ 104402 w 732"/>
                <a:gd name="T29" fmla="*/ 184744 h 724"/>
                <a:gd name="T30" fmla="*/ 900 w 732"/>
                <a:gd name="T31" fmla="*/ 141487 h 724"/>
                <a:gd name="T32" fmla="*/ 196204 w 732"/>
                <a:gd name="T33" fmla="*/ 281171 h 724"/>
                <a:gd name="T34" fmla="*/ 221404 w 732"/>
                <a:gd name="T35" fmla="*/ 248729 h 724"/>
                <a:gd name="T36" fmla="*/ 634513 w 732"/>
                <a:gd name="T37" fmla="*/ 63985 h 724"/>
                <a:gd name="T38" fmla="*/ 546311 w 732"/>
                <a:gd name="T39" fmla="*/ 0 h 724"/>
                <a:gd name="T40" fmla="*/ 309606 w 732"/>
                <a:gd name="T41" fmla="*/ 211780 h 724"/>
                <a:gd name="T42" fmla="*/ 275405 w 732"/>
                <a:gd name="T43" fmla="*/ 260444 h 724"/>
                <a:gd name="T44" fmla="*/ 246605 w 732"/>
                <a:gd name="T45" fmla="*/ 274863 h 724"/>
                <a:gd name="T46" fmla="*/ 250205 w 732"/>
                <a:gd name="T47" fmla="*/ 364982 h 724"/>
                <a:gd name="T48" fmla="*/ 58501 w 732"/>
                <a:gd name="T49" fmla="*/ 530801 h 724"/>
                <a:gd name="T50" fmla="*/ 37801 w 732"/>
                <a:gd name="T51" fmla="*/ 652462 h 724"/>
                <a:gd name="T52" fmla="*/ 136803 w 732"/>
                <a:gd name="T53" fmla="*/ 553331 h 724"/>
                <a:gd name="T54" fmla="*/ 291606 w 732"/>
                <a:gd name="T55" fmla="*/ 406437 h 724"/>
                <a:gd name="T56" fmla="*/ 378907 w 732"/>
                <a:gd name="T57" fmla="*/ 406437 h 724"/>
                <a:gd name="T58" fmla="*/ 404108 w 732"/>
                <a:gd name="T59" fmla="*/ 352366 h 724"/>
                <a:gd name="T60" fmla="*/ 441009 w 732"/>
                <a:gd name="T61" fmla="*/ 344255 h 724"/>
                <a:gd name="T62" fmla="*/ 634513 w 732"/>
                <a:gd name="T63" fmla="*/ 63985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8" name="TextBox 46"/>
          <p:cNvSpPr txBox="1">
            <a:spLocks noChangeArrowheads="1"/>
          </p:cNvSpPr>
          <p:nvPr/>
        </p:nvSpPr>
        <p:spPr bwMode="auto">
          <a:xfrm>
            <a:off x="3467570" y="2327798"/>
            <a:ext cx="2096949" cy="82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777" tIns="41388" rIns="82777" bIns="41388">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dirty="0"/>
              <a:t>Programming ability</a:t>
            </a:r>
            <a:endParaRPr lang="en-US" altLang="zh-CN" sz="2400" b="1" dirty="0">
              <a:latin typeface="微软雅黑" panose="020B0503020204020204" pitchFamily="34" charset="-122"/>
            </a:endParaRPr>
          </a:p>
        </p:txBody>
      </p:sp>
      <p:sp>
        <p:nvSpPr>
          <p:cNvPr id="57" name="TextBox 46"/>
          <p:cNvSpPr txBox="1">
            <a:spLocks noChangeArrowheads="1"/>
          </p:cNvSpPr>
          <p:nvPr/>
        </p:nvSpPr>
        <p:spPr bwMode="auto">
          <a:xfrm>
            <a:off x="7007440" y="2274154"/>
            <a:ext cx="2510076" cy="82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777" tIns="41388" rIns="82777" bIns="41388">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buNone/>
            </a:pPr>
            <a:r>
              <a:rPr lang="en-US" altLang="zh-CN" sz="2400" dirty="0"/>
              <a:t>Experimental ability</a:t>
            </a:r>
            <a:endParaRPr lang="en-US" altLang="zh-CN" sz="2400" b="1" dirty="0">
              <a:latin typeface="微软雅黑" panose="020B0503020204020204" pitchFamily="34" charset="-122"/>
            </a:endParaRPr>
          </a:p>
        </p:txBody>
      </p:sp>
      <p:sp>
        <p:nvSpPr>
          <p:cNvPr id="58" name="TextBox 46"/>
          <p:cNvSpPr txBox="1">
            <a:spLocks noChangeArrowheads="1"/>
          </p:cNvSpPr>
          <p:nvPr/>
        </p:nvSpPr>
        <p:spPr bwMode="auto">
          <a:xfrm>
            <a:off x="2968540" y="4376791"/>
            <a:ext cx="3169878" cy="45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777" tIns="41388" rIns="82777" bIns="41388">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dirty="0"/>
              <a:t>Teamwork</a:t>
            </a:r>
            <a:endParaRPr lang="en-US" altLang="zh-CN" sz="2400" b="1" dirty="0">
              <a:latin typeface="微软雅黑" panose="020B0503020204020204" pitchFamily="34" charset="-122"/>
            </a:endParaRPr>
          </a:p>
        </p:txBody>
      </p:sp>
      <p:sp>
        <p:nvSpPr>
          <p:cNvPr id="59" name="TextBox 46"/>
          <p:cNvSpPr txBox="1">
            <a:spLocks noChangeArrowheads="1"/>
          </p:cNvSpPr>
          <p:nvPr/>
        </p:nvSpPr>
        <p:spPr bwMode="auto">
          <a:xfrm>
            <a:off x="6763158" y="4254519"/>
            <a:ext cx="2539602" cy="82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777" tIns="41388" rIns="82777" bIns="41388">
            <a:spAutoFit/>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dirty="0"/>
              <a:t>Use tools and read literature</a:t>
            </a:r>
            <a:endParaRPr lang="en-US" altLang="zh-CN" sz="2400" b="1" dirty="0">
              <a:latin typeface="微软雅黑" panose="020B0503020204020204" pitchFamily="34" charset="-122"/>
            </a:endParaRPr>
          </a:p>
        </p:txBody>
      </p:sp>
      <p:sp>
        <p:nvSpPr>
          <p:cNvPr id="60" name="Freeform 34"/>
          <p:cNvSpPr>
            <a:spLocks noEditPoints="1"/>
          </p:cNvSpPr>
          <p:nvPr/>
        </p:nvSpPr>
        <p:spPr bwMode="auto">
          <a:xfrm>
            <a:off x="9385427" y="2431795"/>
            <a:ext cx="577603" cy="78697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p>
            <a:endParaRPr lang="zh-CN" altLang="en-US">
              <a:latin typeface="微软雅黑" panose="020B0503020204020204" pitchFamily="34" charset="-122"/>
              <a:ea typeface="微软雅黑" panose="020B0503020204020204" pitchFamily="34" charset="-122"/>
            </a:endParaRPr>
          </a:p>
        </p:txBody>
      </p:sp>
      <p:sp>
        <p:nvSpPr>
          <p:cNvPr id="61" name="Freeform 23"/>
          <p:cNvSpPr>
            <a:spLocks noEditPoints="1"/>
          </p:cNvSpPr>
          <p:nvPr/>
        </p:nvSpPr>
        <p:spPr bwMode="auto">
          <a:xfrm>
            <a:off x="9375463" y="4044995"/>
            <a:ext cx="651989" cy="490488"/>
          </a:xfrm>
          <a:custGeom>
            <a:avLst/>
            <a:gdLst>
              <a:gd name="T0" fmla="*/ 41169 w 269"/>
              <a:gd name="T1" fmla="*/ 440791 h 202"/>
              <a:gd name="T2" fmla="*/ 650981 w 269"/>
              <a:gd name="T3" fmla="*/ 121153 h 202"/>
              <a:gd name="T4" fmla="*/ 692150 w 269"/>
              <a:gd name="T5" fmla="*/ 440791 h 202"/>
              <a:gd name="T6" fmla="*/ 0 w 269"/>
              <a:gd name="T7" fmla="*/ 520700 h 202"/>
              <a:gd name="T8" fmla="*/ 0 w 269"/>
              <a:gd name="T9" fmla="*/ 440791 h 202"/>
              <a:gd name="T10" fmla="*/ 90057 w 269"/>
              <a:gd name="T11" fmla="*/ 239728 h 202"/>
              <a:gd name="T12" fmla="*/ 120933 w 269"/>
              <a:gd name="T13" fmla="*/ 280972 h 202"/>
              <a:gd name="T14" fmla="*/ 151810 w 269"/>
              <a:gd name="T15" fmla="*/ 239728 h 202"/>
              <a:gd name="T16" fmla="*/ 180113 w 269"/>
              <a:gd name="T17" fmla="*/ 219106 h 202"/>
              <a:gd name="T18" fmla="*/ 151810 w 269"/>
              <a:gd name="T19" fmla="*/ 180441 h 202"/>
              <a:gd name="T20" fmla="*/ 120933 w 269"/>
              <a:gd name="T21" fmla="*/ 219106 h 202"/>
              <a:gd name="T22" fmla="*/ 90057 w 269"/>
              <a:gd name="T23" fmla="*/ 219106 h 202"/>
              <a:gd name="T24" fmla="*/ 501744 w 269"/>
              <a:gd name="T25" fmla="*/ 239728 h 202"/>
              <a:gd name="T26" fmla="*/ 602093 w 269"/>
              <a:gd name="T27" fmla="*/ 219106 h 202"/>
              <a:gd name="T28" fmla="*/ 501744 w 269"/>
              <a:gd name="T29" fmla="*/ 219106 h 202"/>
              <a:gd name="T30" fmla="*/ 602093 w 269"/>
              <a:gd name="T31" fmla="*/ 30933 h 202"/>
              <a:gd name="T32" fmla="*/ 481160 w 269"/>
              <a:gd name="T33" fmla="*/ 69599 h 202"/>
              <a:gd name="T34" fmla="*/ 481160 w 269"/>
              <a:gd name="T35" fmla="*/ 30933 h 202"/>
              <a:gd name="T36" fmla="*/ 581509 w 269"/>
              <a:gd name="T37" fmla="*/ 0 h 202"/>
              <a:gd name="T38" fmla="*/ 501744 w 269"/>
              <a:gd name="T39" fmla="*/ 20622 h 202"/>
              <a:gd name="T40" fmla="*/ 512037 w 269"/>
              <a:gd name="T41" fmla="*/ 0 h 202"/>
              <a:gd name="T42" fmla="*/ 591801 w 269"/>
              <a:gd name="T43" fmla="*/ 100531 h 202"/>
              <a:gd name="T44" fmla="*/ 501744 w 269"/>
              <a:gd name="T45" fmla="*/ 79909 h 202"/>
              <a:gd name="T46" fmla="*/ 591801 w 269"/>
              <a:gd name="T47" fmla="*/ 79909 h 202"/>
              <a:gd name="T48" fmla="*/ 200698 w 269"/>
              <a:gd name="T49" fmla="*/ 30933 h 202"/>
              <a:gd name="T50" fmla="*/ 72045 w 269"/>
              <a:gd name="T51" fmla="*/ 69599 h 202"/>
              <a:gd name="T52" fmla="*/ 72045 w 269"/>
              <a:gd name="T53" fmla="*/ 30933 h 202"/>
              <a:gd name="T54" fmla="*/ 172394 w 269"/>
              <a:gd name="T55" fmla="*/ 0 h 202"/>
              <a:gd name="T56" fmla="*/ 100349 w 269"/>
              <a:gd name="T57" fmla="*/ 20622 h 202"/>
              <a:gd name="T58" fmla="*/ 100349 w 269"/>
              <a:gd name="T59" fmla="*/ 0 h 202"/>
              <a:gd name="T60" fmla="*/ 180113 w 269"/>
              <a:gd name="T61" fmla="*/ 100531 h 202"/>
              <a:gd name="T62" fmla="*/ 90057 w 269"/>
              <a:gd name="T63" fmla="*/ 79909 h 2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9" h="202">
                <a:moveTo>
                  <a:pt x="0" y="171"/>
                </a:moveTo>
                <a:lnTo>
                  <a:pt x="16" y="171"/>
                </a:lnTo>
                <a:lnTo>
                  <a:pt x="16" y="47"/>
                </a:lnTo>
                <a:lnTo>
                  <a:pt x="253" y="47"/>
                </a:lnTo>
                <a:lnTo>
                  <a:pt x="253" y="171"/>
                </a:lnTo>
                <a:lnTo>
                  <a:pt x="269" y="171"/>
                </a:lnTo>
                <a:lnTo>
                  <a:pt x="269" y="202"/>
                </a:lnTo>
                <a:lnTo>
                  <a:pt x="0" y="202"/>
                </a:lnTo>
                <a:lnTo>
                  <a:pt x="0" y="171"/>
                </a:lnTo>
                <a:close/>
                <a:moveTo>
                  <a:pt x="35" y="85"/>
                </a:moveTo>
                <a:lnTo>
                  <a:pt x="35" y="93"/>
                </a:lnTo>
                <a:lnTo>
                  <a:pt x="47" y="93"/>
                </a:lnTo>
                <a:lnTo>
                  <a:pt x="47" y="109"/>
                </a:lnTo>
                <a:lnTo>
                  <a:pt x="59" y="109"/>
                </a:lnTo>
                <a:lnTo>
                  <a:pt x="59" y="93"/>
                </a:lnTo>
                <a:lnTo>
                  <a:pt x="70" y="93"/>
                </a:lnTo>
                <a:lnTo>
                  <a:pt x="70" y="85"/>
                </a:lnTo>
                <a:lnTo>
                  <a:pt x="59" y="85"/>
                </a:lnTo>
                <a:lnTo>
                  <a:pt x="59" y="70"/>
                </a:lnTo>
                <a:lnTo>
                  <a:pt x="47" y="70"/>
                </a:lnTo>
                <a:lnTo>
                  <a:pt x="47" y="85"/>
                </a:lnTo>
                <a:lnTo>
                  <a:pt x="35" y="85"/>
                </a:lnTo>
                <a:close/>
                <a:moveTo>
                  <a:pt x="195" y="85"/>
                </a:moveTo>
                <a:lnTo>
                  <a:pt x="195" y="93"/>
                </a:lnTo>
                <a:lnTo>
                  <a:pt x="234" y="93"/>
                </a:lnTo>
                <a:lnTo>
                  <a:pt x="234" y="85"/>
                </a:lnTo>
                <a:lnTo>
                  <a:pt x="195" y="85"/>
                </a:lnTo>
                <a:close/>
                <a:moveTo>
                  <a:pt x="187" y="12"/>
                </a:moveTo>
                <a:lnTo>
                  <a:pt x="234" y="12"/>
                </a:lnTo>
                <a:lnTo>
                  <a:pt x="234" y="27"/>
                </a:lnTo>
                <a:lnTo>
                  <a:pt x="187" y="27"/>
                </a:lnTo>
                <a:lnTo>
                  <a:pt x="187" y="12"/>
                </a:lnTo>
                <a:close/>
                <a:moveTo>
                  <a:pt x="199" y="0"/>
                </a:moveTo>
                <a:lnTo>
                  <a:pt x="226" y="0"/>
                </a:lnTo>
                <a:lnTo>
                  <a:pt x="226" y="8"/>
                </a:lnTo>
                <a:lnTo>
                  <a:pt x="195" y="8"/>
                </a:lnTo>
                <a:lnTo>
                  <a:pt x="199" y="0"/>
                </a:lnTo>
                <a:close/>
                <a:moveTo>
                  <a:pt x="230" y="31"/>
                </a:moveTo>
                <a:lnTo>
                  <a:pt x="230" y="39"/>
                </a:lnTo>
                <a:lnTo>
                  <a:pt x="191" y="39"/>
                </a:lnTo>
                <a:lnTo>
                  <a:pt x="195" y="31"/>
                </a:lnTo>
                <a:lnTo>
                  <a:pt x="230" y="31"/>
                </a:lnTo>
                <a:close/>
                <a:moveTo>
                  <a:pt x="28" y="12"/>
                </a:moveTo>
                <a:lnTo>
                  <a:pt x="78" y="12"/>
                </a:lnTo>
                <a:lnTo>
                  <a:pt x="78" y="27"/>
                </a:lnTo>
                <a:lnTo>
                  <a:pt x="28" y="27"/>
                </a:lnTo>
                <a:lnTo>
                  <a:pt x="28" y="12"/>
                </a:lnTo>
                <a:close/>
                <a:moveTo>
                  <a:pt x="39" y="0"/>
                </a:moveTo>
                <a:lnTo>
                  <a:pt x="67" y="0"/>
                </a:lnTo>
                <a:lnTo>
                  <a:pt x="67" y="8"/>
                </a:lnTo>
                <a:lnTo>
                  <a:pt x="39" y="8"/>
                </a:lnTo>
                <a:lnTo>
                  <a:pt x="39" y="0"/>
                </a:lnTo>
                <a:close/>
                <a:moveTo>
                  <a:pt x="70" y="31"/>
                </a:moveTo>
                <a:lnTo>
                  <a:pt x="70" y="39"/>
                </a:lnTo>
                <a:lnTo>
                  <a:pt x="35" y="39"/>
                </a:lnTo>
                <a:lnTo>
                  <a:pt x="35" y="31"/>
                </a:lnTo>
                <a:lnTo>
                  <a:pt x="70" y="31"/>
                </a:lnTo>
                <a:close/>
              </a:path>
            </a:pathLst>
          </a:custGeom>
          <a:solidFill>
            <a:schemeClr val="bg1"/>
          </a:solidFill>
          <a:ln>
            <a:noFill/>
          </a:ln>
        </p:spPr>
        <p:txBody>
          <a:bodyPr lIns="121917" tIns="60958" rIns="121917" bIns="60958"/>
          <a:lstStyle/>
          <a:p>
            <a:pPr eaLnBrk="0" hangingPunct="0"/>
            <a:endParaRPr lang="zh-CN" altLang="en-US">
              <a:solidFill>
                <a:srgbClr val="000000"/>
              </a:solidFill>
              <a:latin typeface="Calibri" panose="020F0502020204030204" pitchFamily="34" charset="0"/>
            </a:endParaRPr>
          </a:p>
        </p:txBody>
      </p:sp>
      <p:pic>
        <p:nvPicPr>
          <p:cNvPr id="23" name="图片 22"/>
          <p:cNvPicPr>
            <a:picLocks noChangeAspect="1"/>
          </p:cNvPicPr>
          <p:nvPr/>
        </p:nvPicPr>
        <p:blipFill rotWithShape="1">
          <a:blip r:embed="rId1"/>
          <a:srcRect t="92139"/>
          <a:stretch>
            <a:fillRect/>
          </a:stretch>
        </p:blipFill>
        <p:spPr>
          <a:xfrm>
            <a:off x="-13252" y="6720214"/>
            <a:ext cx="12192000" cy="155715"/>
          </a:xfrm>
          <a:prstGeom prst="rect">
            <a:avLst/>
          </a:prstGeom>
        </p:spPr>
      </p:pic>
      <p:pic>
        <p:nvPicPr>
          <p:cNvPr id="24" name="图片 23"/>
          <p:cNvPicPr>
            <a:picLocks noChangeAspect="1"/>
          </p:cNvPicPr>
          <p:nvPr/>
        </p:nvPicPr>
        <p:blipFill>
          <a:blip r:embed="rId2"/>
          <a:stretch>
            <a:fillRect/>
          </a:stretch>
        </p:blipFill>
        <p:spPr>
          <a:xfrm>
            <a:off x="466570" y="170798"/>
            <a:ext cx="265554" cy="934751"/>
          </a:xfrm>
          <a:prstGeom prst="rect">
            <a:avLst/>
          </a:prstGeom>
        </p:spPr>
      </p:pic>
      <p:pic>
        <p:nvPicPr>
          <p:cNvPr id="25" name="图片 24"/>
          <p:cNvPicPr>
            <a:picLocks noChangeAspect="1"/>
          </p:cNvPicPr>
          <p:nvPr/>
        </p:nvPicPr>
        <p:blipFill>
          <a:blip r:embed="rId3"/>
          <a:stretch>
            <a:fillRect/>
          </a:stretch>
        </p:blipFill>
        <p:spPr>
          <a:xfrm>
            <a:off x="9515388" y="485139"/>
            <a:ext cx="2358781" cy="579748"/>
          </a:xfrm>
          <a:prstGeom prst="rect">
            <a:avLst/>
          </a:prstGeom>
        </p:spPr>
      </p:pic>
      <p:sp>
        <p:nvSpPr>
          <p:cNvPr id="26" name="标题 1"/>
          <p:cNvSpPr txBox="1"/>
          <p:nvPr/>
        </p:nvSpPr>
        <p:spPr>
          <a:xfrm>
            <a:off x="728127" y="-116558"/>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a:solidFill>
                  <a:srgbClr val="28B5B2"/>
                </a:solidFill>
                <a:latin typeface="Calibri" panose="020F0502020204030204" pitchFamily="34" charset="0"/>
              </a:rPr>
              <a:t>Conclusion</a:t>
            </a:r>
            <a:endParaRPr lang="en-US" altLang="zh-CN" sz="3600" b="1" dirty="0">
              <a:solidFill>
                <a:srgbClr val="28B5B2"/>
              </a:solidFill>
              <a:latin typeface="Calibri" panose="020F050202020403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1187297"/>
            <a:ext cx="12192000" cy="4889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kumimoji="1" lang="zh-CN" altLang="en-US">
              <a:solidFill>
                <a:schemeClr val="bg1"/>
              </a:solidFill>
            </a:endParaRPr>
          </a:p>
        </p:txBody>
      </p:sp>
      <p:sp>
        <p:nvSpPr>
          <p:cNvPr id="60" name="Freeform 34"/>
          <p:cNvSpPr>
            <a:spLocks noEditPoints="1"/>
          </p:cNvSpPr>
          <p:nvPr/>
        </p:nvSpPr>
        <p:spPr bwMode="auto">
          <a:xfrm>
            <a:off x="9385427" y="2431795"/>
            <a:ext cx="577603" cy="78697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p>
            <a:endParaRPr lang="zh-CN" altLang="en-US">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rotWithShape="1">
          <a:blip r:embed="rId1"/>
          <a:srcRect t="92139"/>
          <a:stretch>
            <a:fillRect/>
          </a:stretch>
        </p:blipFill>
        <p:spPr>
          <a:xfrm>
            <a:off x="-13252" y="6720214"/>
            <a:ext cx="12192000" cy="155715"/>
          </a:xfrm>
          <a:prstGeom prst="rect">
            <a:avLst/>
          </a:prstGeom>
        </p:spPr>
      </p:pic>
      <p:pic>
        <p:nvPicPr>
          <p:cNvPr id="24" name="图片 23"/>
          <p:cNvPicPr>
            <a:picLocks noChangeAspect="1"/>
          </p:cNvPicPr>
          <p:nvPr/>
        </p:nvPicPr>
        <p:blipFill>
          <a:blip r:embed="rId2"/>
          <a:stretch>
            <a:fillRect/>
          </a:stretch>
        </p:blipFill>
        <p:spPr>
          <a:xfrm>
            <a:off x="466570" y="170798"/>
            <a:ext cx="265554" cy="934751"/>
          </a:xfrm>
          <a:prstGeom prst="rect">
            <a:avLst/>
          </a:prstGeom>
        </p:spPr>
      </p:pic>
      <p:pic>
        <p:nvPicPr>
          <p:cNvPr id="25" name="图片 24"/>
          <p:cNvPicPr>
            <a:picLocks noChangeAspect="1"/>
          </p:cNvPicPr>
          <p:nvPr/>
        </p:nvPicPr>
        <p:blipFill>
          <a:blip r:embed="rId3"/>
          <a:stretch>
            <a:fillRect/>
          </a:stretch>
        </p:blipFill>
        <p:spPr>
          <a:xfrm>
            <a:off x="9515388" y="485139"/>
            <a:ext cx="2358781" cy="579748"/>
          </a:xfrm>
          <a:prstGeom prst="rect">
            <a:avLst/>
          </a:prstGeom>
        </p:spPr>
      </p:pic>
      <p:sp>
        <p:nvSpPr>
          <p:cNvPr id="26" name="标题 1"/>
          <p:cNvSpPr txBox="1"/>
          <p:nvPr/>
        </p:nvSpPr>
        <p:spPr>
          <a:xfrm>
            <a:off x="728127" y="-116558"/>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a:solidFill>
                  <a:srgbClr val="28B5B2"/>
                </a:solidFill>
                <a:latin typeface="Calibri" panose="020F0502020204030204" pitchFamily="34" charset="0"/>
              </a:rPr>
              <a:t>Conclusion</a:t>
            </a:r>
            <a:endParaRPr lang="en-US" altLang="zh-CN" sz="3600" b="1" dirty="0">
              <a:solidFill>
                <a:srgbClr val="28B5B2"/>
              </a:solidFill>
              <a:latin typeface="Calibri" panose="020F0502020204030204" pitchFamily="34" charset="0"/>
            </a:endParaRPr>
          </a:p>
        </p:txBody>
      </p:sp>
      <p:graphicFrame>
        <p:nvGraphicFramePr>
          <p:cNvPr id="2" name="图示 1"/>
          <p:cNvGraphicFramePr/>
          <p:nvPr/>
        </p:nvGraphicFramePr>
        <p:xfrm>
          <a:off x="2239034" y="1064887"/>
          <a:ext cx="7065992" cy="48184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1111CF7-3CEA-4476-AA1D-FDB53D59C6A7}" type="slidenum">
              <a:rPr lang="zh-CN" altLang="en-US" smtClean="0"/>
            </a:fld>
            <a:endParaRPr lang="zh-CN" altLang="en-US"/>
          </a:p>
        </p:txBody>
      </p:sp>
      <p:sp>
        <p:nvSpPr>
          <p:cNvPr id="8" name="文本框 7"/>
          <p:cNvSpPr txBox="1"/>
          <p:nvPr/>
        </p:nvSpPr>
        <p:spPr>
          <a:xfrm>
            <a:off x="1204121" y="2391513"/>
            <a:ext cx="9844658" cy="584775"/>
          </a:xfrm>
          <a:prstGeom prst="rect">
            <a:avLst/>
          </a:prstGeom>
          <a:noFill/>
        </p:spPr>
        <p:txBody>
          <a:bodyPr wrap="square">
            <a:spAutoFit/>
          </a:bodyPr>
          <a:lstStyle/>
          <a:p>
            <a:r>
              <a:rPr lang="en-US" altLang="zh-CN" sz="1600" dirty="0">
                <a:solidFill>
                  <a:srgbClr val="404040"/>
                </a:solidFill>
                <a:ea typeface="等线" panose="02010600030101010101" charset="-122"/>
              </a:rPr>
              <a:t>[1] </a:t>
            </a:r>
            <a:r>
              <a:rPr lang="en-US" altLang="zh-CN" sz="1600" b="0" i="0" dirty="0" err="1">
                <a:solidFill>
                  <a:srgbClr val="404040"/>
                </a:solidFill>
                <a:effectLst/>
                <a:ea typeface="等线" panose="02010600030101010101" charset="-122"/>
              </a:rPr>
              <a:t>Giordani</a:t>
            </a:r>
            <a:r>
              <a:rPr lang="en-US" altLang="zh-CN" sz="1600" b="0" i="0" dirty="0">
                <a:solidFill>
                  <a:srgbClr val="404040"/>
                </a:solidFill>
                <a:effectLst/>
                <a:ea typeface="等线" panose="02010600030101010101" charset="-122"/>
              </a:rPr>
              <a:t>, M., M. </a:t>
            </a:r>
            <a:r>
              <a:rPr lang="en-US" altLang="zh-CN" sz="1600" b="0" i="0" dirty="0" err="1">
                <a:solidFill>
                  <a:srgbClr val="404040"/>
                </a:solidFill>
                <a:effectLst/>
                <a:ea typeface="等线" panose="02010600030101010101" charset="-122"/>
              </a:rPr>
              <a:t>Polese</a:t>
            </a:r>
            <a:r>
              <a:rPr lang="en-US" altLang="zh-CN" sz="1600" b="0" i="0" dirty="0">
                <a:solidFill>
                  <a:srgbClr val="404040"/>
                </a:solidFill>
                <a:effectLst/>
                <a:ea typeface="等线" panose="02010600030101010101" charset="-122"/>
              </a:rPr>
              <a:t>, A. Roy, D. Castor, and M. </a:t>
            </a:r>
            <a:r>
              <a:rPr lang="en-US" altLang="zh-CN" sz="1600" b="0" i="0" dirty="0" err="1">
                <a:solidFill>
                  <a:srgbClr val="404040"/>
                </a:solidFill>
                <a:effectLst/>
                <a:ea typeface="等线" panose="02010600030101010101" charset="-122"/>
              </a:rPr>
              <a:t>Zorzi</a:t>
            </a:r>
            <a:r>
              <a:rPr lang="en-US" altLang="zh-CN" sz="1600" b="0" i="0" dirty="0">
                <a:solidFill>
                  <a:srgbClr val="404040"/>
                </a:solidFill>
                <a:effectLst/>
                <a:ea typeface="等线" panose="02010600030101010101" charset="-122"/>
              </a:rPr>
              <a:t>. "A tutorial on beam management for 3GPP NR at </a:t>
            </a:r>
            <a:r>
              <a:rPr lang="en-US" altLang="zh-CN" sz="1600" b="0" i="0" dirty="0" err="1">
                <a:solidFill>
                  <a:srgbClr val="404040"/>
                </a:solidFill>
                <a:effectLst/>
                <a:ea typeface="等线" panose="02010600030101010101" charset="-122"/>
              </a:rPr>
              <a:t>mmWave</a:t>
            </a:r>
            <a:r>
              <a:rPr lang="en-US" altLang="zh-CN" sz="1600" b="0" i="0" dirty="0">
                <a:solidFill>
                  <a:srgbClr val="404040"/>
                </a:solidFill>
                <a:effectLst/>
                <a:ea typeface="等线" panose="02010600030101010101" charset="-122"/>
              </a:rPr>
              <a:t> frequencies." </a:t>
            </a:r>
            <a:r>
              <a:rPr lang="en-US" altLang="zh-CN" sz="1600" b="0" i="1" dirty="0">
                <a:solidFill>
                  <a:srgbClr val="404040"/>
                </a:solidFill>
                <a:effectLst/>
                <a:ea typeface="等线" panose="02010600030101010101" charset="-122"/>
              </a:rPr>
              <a:t>IEEE Comm. Surveys &amp; Tutorials</a:t>
            </a:r>
            <a:r>
              <a:rPr lang="en-US" altLang="zh-CN" sz="1600" b="0" i="0" dirty="0">
                <a:solidFill>
                  <a:srgbClr val="404040"/>
                </a:solidFill>
                <a:effectLst/>
                <a:ea typeface="等线" panose="02010600030101010101" charset="-122"/>
              </a:rPr>
              <a:t>, vol. 21, No. 1, Q1 2019.</a:t>
            </a:r>
            <a:endParaRPr lang="zh-CN" altLang="en-US" sz="1600" dirty="0">
              <a:ea typeface="等线" panose="02010600030101010101" charset="-122"/>
            </a:endParaRPr>
          </a:p>
        </p:txBody>
      </p:sp>
      <p:sp>
        <p:nvSpPr>
          <p:cNvPr id="9" name="文本框 8"/>
          <p:cNvSpPr txBox="1"/>
          <p:nvPr/>
        </p:nvSpPr>
        <p:spPr>
          <a:xfrm>
            <a:off x="1204121" y="3625557"/>
            <a:ext cx="6097464" cy="338554"/>
          </a:xfrm>
          <a:prstGeom prst="rect">
            <a:avLst/>
          </a:prstGeom>
          <a:noFill/>
        </p:spPr>
        <p:txBody>
          <a:bodyPr wrap="square">
            <a:spAutoFit/>
          </a:bodyPr>
          <a:lstStyle/>
          <a:p>
            <a:r>
              <a:rPr lang="en-US" altLang="zh-CN" sz="1600" dirty="0">
                <a:solidFill>
                  <a:srgbClr val="404040"/>
                </a:solidFill>
                <a:ea typeface="等线" panose="02010600030101010101" charset="-122"/>
              </a:rPr>
              <a:t>[2] </a:t>
            </a:r>
            <a:r>
              <a:rPr lang="zh-CN" altLang="en-US" sz="1600" dirty="0"/>
              <a:t>3GPP TR 38.802 V14.2.0 </a:t>
            </a:r>
            <a:r>
              <a:rPr lang="en-US" altLang="zh-CN" sz="1600" dirty="0"/>
              <a:t>6.1.6.1</a:t>
            </a:r>
            <a:endParaRPr lang="zh-CN" altLang="en-US" sz="1600" dirty="0"/>
          </a:p>
        </p:txBody>
      </p:sp>
      <p:sp>
        <p:nvSpPr>
          <p:cNvPr id="13" name="矩形 12"/>
          <p:cNvSpPr/>
          <p:nvPr/>
        </p:nvSpPr>
        <p:spPr>
          <a:xfrm>
            <a:off x="1204121" y="4613379"/>
            <a:ext cx="8774903" cy="338554"/>
          </a:xfrm>
          <a:prstGeom prst="rect">
            <a:avLst/>
          </a:prstGeom>
        </p:spPr>
        <p:txBody>
          <a:bodyPr wrap="square">
            <a:spAutoFit/>
          </a:bodyPr>
          <a:lstStyle/>
          <a:p>
            <a:r>
              <a:rPr lang="en-US" altLang="zh-CN" sz="1600" dirty="0">
                <a:solidFill>
                  <a:srgbClr val="404040"/>
                </a:solidFill>
                <a:ea typeface="等线" panose="02010600030101010101" charset="-122"/>
              </a:rPr>
              <a:t>[3] </a:t>
            </a:r>
            <a:r>
              <a:rPr lang="zh-CN" altLang="en-US" sz="1600" dirty="0"/>
              <a:t>https://ww2.mathworks.cn/help/5g/ug/nr-ssb-beam-sweeping.html</a:t>
            </a:r>
            <a:endParaRPr lang="zh-CN" altLang="en-US" sz="1600" dirty="0"/>
          </a:p>
        </p:txBody>
      </p:sp>
      <p:pic>
        <p:nvPicPr>
          <p:cNvPr id="10" name="图片 9"/>
          <p:cNvPicPr>
            <a:picLocks noChangeAspect="1"/>
          </p:cNvPicPr>
          <p:nvPr/>
        </p:nvPicPr>
        <p:blipFill rotWithShape="1">
          <a:blip r:embed="rId1"/>
          <a:srcRect t="92139"/>
          <a:stretch>
            <a:fillRect/>
          </a:stretch>
        </p:blipFill>
        <p:spPr>
          <a:xfrm>
            <a:off x="-13252" y="6720214"/>
            <a:ext cx="12192000" cy="155715"/>
          </a:xfrm>
          <a:prstGeom prst="rect">
            <a:avLst/>
          </a:prstGeom>
        </p:spPr>
      </p:pic>
      <p:pic>
        <p:nvPicPr>
          <p:cNvPr id="11" name="图片 10"/>
          <p:cNvPicPr>
            <a:picLocks noChangeAspect="1"/>
          </p:cNvPicPr>
          <p:nvPr/>
        </p:nvPicPr>
        <p:blipFill>
          <a:blip r:embed="rId2"/>
          <a:stretch>
            <a:fillRect/>
          </a:stretch>
        </p:blipFill>
        <p:spPr>
          <a:xfrm>
            <a:off x="466570" y="170798"/>
            <a:ext cx="265554" cy="934751"/>
          </a:xfrm>
          <a:prstGeom prst="rect">
            <a:avLst/>
          </a:prstGeom>
        </p:spPr>
      </p:pic>
      <p:pic>
        <p:nvPicPr>
          <p:cNvPr id="15" name="图片 14"/>
          <p:cNvPicPr>
            <a:picLocks noChangeAspect="1"/>
          </p:cNvPicPr>
          <p:nvPr/>
        </p:nvPicPr>
        <p:blipFill>
          <a:blip r:embed="rId3"/>
          <a:stretch>
            <a:fillRect/>
          </a:stretch>
        </p:blipFill>
        <p:spPr>
          <a:xfrm>
            <a:off x="9515388" y="485139"/>
            <a:ext cx="2358781" cy="579748"/>
          </a:xfrm>
          <a:prstGeom prst="rect">
            <a:avLst/>
          </a:prstGeom>
        </p:spPr>
      </p:pic>
      <p:sp>
        <p:nvSpPr>
          <p:cNvPr id="16" name="标题 1"/>
          <p:cNvSpPr txBox="1"/>
          <p:nvPr/>
        </p:nvSpPr>
        <p:spPr>
          <a:xfrm>
            <a:off x="728127" y="-116558"/>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a:solidFill>
                  <a:srgbClr val="28B5B2"/>
                </a:solidFill>
                <a:latin typeface="Calibri" panose="020F0502020204030204" pitchFamily="34" charset="0"/>
              </a:rPr>
              <a:t>Reference</a:t>
            </a:r>
            <a:endParaRPr lang="en-US" altLang="zh-CN" sz="3600" b="1" dirty="0">
              <a:solidFill>
                <a:srgbClr val="28B5B2"/>
              </a:solidFill>
              <a:latin typeface="Calibri" panose="020F050202020403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4173"/>
            <a:ext cx="12192000" cy="6849653"/>
          </a:xfrm>
          <a:prstGeom prst="rect">
            <a:avLst/>
          </a:prstGeom>
        </p:spPr>
      </p:pic>
      <p:sp>
        <p:nvSpPr>
          <p:cNvPr id="5" name="矩形 4"/>
          <p:cNvSpPr/>
          <p:nvPr/>
        </p:nvSpPr>
        <p:spPr>
          <a:xfrm>
            <a:off x="0" y="0"/>
            <a:ext cx="7952829" cy="6858000"/>
          </a:xfrm>
          <a:custGeom>
            <a:avLst/>
            <a:gdLst>
              <a:gd name="connsiteX0" fmla="*/ 0 w 2844801"/>
              <a:gd name="connsiteY0" fmla="*/ 0 h 5143500"/>
              <a:gd name="connsiteX1" fmla="*/ 2844801 w 2844801"/>
              <a:gd name="connsiteY1" fmla="*/ 0 h 5143500"/>
              <a:gd name="connsiteX2" fmla="*/ 2844801 w 2844801"/>
              <a:gd name="connsiteY2" fmla="*/ 5143500 h 5143500"/>
              <a:gd name="connsiteX3" fmla="*/ 0 w 2844801"/>
              <a:gd name="connsiteY3" fmla="*/ 5143500 h 5143500"/>
              <a:gd name="connsiteX4" fmla="*/ 0 w 2844801"/>
              <a:gd name="connsiteY4" fmla="*/ 0 h 5143500"/>
              <a:gd name="connsiteX0-1" fmla="*/ 0 w 4724401"/>
              <a:gd name="connsiteY0-2" fmla="*/ 0 h 5143500"/>
              <a:gd name="connsiteX1-3" fmla="*/ 2844801 w 4724401"/>
              <a:gd name="connsiteY1-4" fmla="*/ 0 h 5143500"/>
              <a:gd name="connsiteX2-5" fmla="*/ 4724401 w 4724401"/>
              <a:gd name="connsiteY2-6" fmla="*/ 5143500 h 5143500"/>
              <a:gd name="connsiteX3-7" fmla="*/ 0 w 4724401"/>
              <a:gd name="connsiteY3-8" fmla="*/ 5143500 h 5143500"/>
              <a:gd name="connsiteX4-9" fmla="*/ 0 w 4724401"/>
              <a:gd name="connsiteY4-10" fmla="*/ 0 h 5143500"/>
              <a:gd name="connsiteX0-11" fmla="*/ 0 w 4724401"/>
              <a:gd name="connsiteY0-12" fmla="*/ 10160 h 5153660"/>
              <a:gd name="connsiteX1-13" fmla="*/ 1259841 w 4724401"/>
              <a:gd name="connsiteY1-14" fmla="*/ 0 h 5153660"/>
              <a:gd name="connsiteX2-15" fmla="*/ 4724401 w 4724401"/>
              <a:gd name="connsiteY2-16" fmla="*/ 5153660 h 5153660"/>
              <a:gd name="connsiteX3-17" fmla="*/ 0 w 4724401"/>
              <a:gd name="connsiteY3-18" fmla="*/ 5153660 h 5153660"/>
              <a:gd name="connsiteX4-19" fmla="*/ 0 w 4724401"/>
              <a:gd name="connsiteY4-20" fmla="*/ 10160 h 5153660"/>
              <a:gd name="connsiteX0-21" fmla="*/ 0 w 4724401"/>
              <a:gd name="connsiteY0-22" fmla="*/ 0 h 5143500"/>
              <a:gd name="connsiteX1-23" fmla="*/ 1605281 w 4724401"/>
              <a:gd name="connsiteY1-24" fmla="*/ 0 h 5143500"/>
              <a:gd name="connsiteX2-25" fmla="*/ 4724401 w 4724401"/>
              <a:gd name="connsiteY2-26" fmla="*/ 5143500 h 5143500"/>
              <a:gd name="connsiteX3-27" fmla="*/ 0 w 4724401"/>
              <a:gd name="connsiteY3-28" fmla="*/ 5143500 h 5143500"/>
              <a:gd name="connsiteX4-29" fmla="*/ 0 w 4724401"/>
              <a:gd name="connsiteY4-30" fmla="*/ 0 h 5143500"/>
              <a:gd name="connsiteX0-31" fmla="*/ 0 w 5006192"/>
              <a:gd name="connsiteY0-32" fmla="*/ 0 h 5143500"/>
              <a:gd name="connsiteX1-33" fmla="*/ 1605281 w 5006192"/>
              <a:gd name="connsiteY1-34" fmla="*/ 0 h 5143500"/>
              <a:gd name="connsiteX2-35" fmla="*/ 5006192 w 5006192"/>
              <a:gd name="connsiteY2-36" fmla="*/ 5132989 h 5143500"/>
              <a:gd name="connsiteX3-37" fmla="*/ 0 w 5006192"/>
              <a:gd name="connsiteY3-38" fmla="*/ 5143500 h 5143500"/>
              <a:gd name="connsiteX4-39" fmla="*/ 0 w 5006192"/>
              <a:gd name="connsiteY4-40" fmla="*/ 0 h 5143500"/>
              <a:gd name="connsiteX0-41" fmla="*/ 0 w 5006192"/>
              <a:gd name="connsiteY0-42" fmla="*/ 0 h 5143500"/>
              <a:gd name="connsiteX1-43" fmla="*/ 1605281 w 5006192"/>
              <a:gd name="connsiteY1-44" fmla="*/ 0 h 5143500"/>
              <a:gd name="connsiteX2-45" fmla="*/ 5006192 w 5006192"/>
              <a:gd name="connsiteY2-46" fmla="*/ 5143500 h 5143500"/>
              <a:gd name="connsiteX3-47" fmla="*/ 0 w 5006192"/>
              <a:gd name="connsiteY3-48" fmla="*/ 5143500 h 5143500"/>
              <a:gd name="connsiteX4-49" fmla="*/ 0 w 5006192"/>
              <a:gd name="connsiteY4-50" fmla="*/ 0 h 5143500"/>
              <a:gd name="connsiteX0-51" fmla="*/ 0 w 4997386"/>
              <a:gd name="connsiteY0-52" fmla="*/ 0 h 5143500"/>
              <a:gd name="connsiteX1-53" fmla="*/ 1605281 w 4997386"/>
              <a:gd name="connsiteY1-54" fmla="*/ 0 h 5143500"/>
              <a:gd name="connsiteX2-55" fmla="*/ 4997386 w 4997386"/>
              <a:gd name="connsiteY2-56" fmla="*/ 5143500 h 5143500"/>
              <a:gd name="connsiteX3-57" fmla="*/ 0 w 4997386"/>
              <a:gd name="connsiteY3-58" fmla="*/ 5143500 h 5143500"/>
              <a:gd name="connsiteX4-59" fmla="*/ 0 w 4997386"/>
              <a:gd name="connsiteY4-60" fmla="*/ 0 h 51435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97386" h="5143500">
                <a:moveTo>
                  <a:pt x="0" y="0"/>
                </a:moveTo>
                <a:lnTo>
                  <a:pt x="1605281" y="0"/>
                </a:lnTo>
                <a:lnTo>
                  <a:pt x="4997386" y="5143500"/>
                </a:lnTo>
                <a:lnTo>
                  <a:pt x="0" y="5143500"/>
                </a:lnTo>
                <a:lnTo>
                  <a:pt x="0" y="0"/>
                </a:lnTo>
                <a:close/>
              </a:path>
            </a:pathLst>
          </a:cu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15" name="文本框 14"/>
          <p:cNvSpPr txBox="1"/>
          <p:nvPr/>
        </p:nvSpPr>
        <p:spPr>
          <a:xfrm>
            <a:off x="652428" y="2916040"/>
            <a:ext cx="4524631" cy="2154432"/>
          </a:xfrm>
          <a:prstGeom prst="rect">
            <a:avLst/>
          </a:prstGeom>
          <a:noFill/>
        </p:spPr>
        <p:txBody>
          <a:bodyPr wrap="none" lIns="121917" tIns="60958" rIns="121917" bIns="60958" rtlCol="0">
            <a:spAutoFit/>
          </a:bodyPr>
          <a:lstStyle/>
          <a:p>
            <a:pPr algn="ctr"/>
            <a:r>
              <a:rPr lang="en-US" altLang="zh-CN" sz="6600" b="1" dirty="0">
                <a:solidFill>
                  <a:schemeClr val="bg1"/>
                </a:solidFill>
                <a:cs typeface="+mn-ea"/>
              </a:rPr>
              <a:t>Thanks for </a:t>
            </a:r>
            <a:endParaRPr lang="en-US" altLang="zh-CN" sz="6600" b="1" dirty="0">
              <a:solidFill>
                <a:schemeClr val="bg1"/>
              </a:solidFill>
              <a:cs typeface="+mn-ea"/>
            </a:endParaRPr>
          </a:p>
          <a:p>
            <a:pPr algn="ctr"/>
            <a:r>
              <a:rPr lang="en-US" altLang="zh-CN" sz="6600" b="1" dirty="0">
                <a:solidFill>
                  <a:schemeClr val="bg1"/>
                </a:solidFill>
                <a:cs typeface="+mn-ea"/>
              </a:rPr>
              <a:t>Watching!</a:t>
            </a:r>
            <a:endParaRPr lang="zh-CN" altLang="en-US" sz="6600" b="1" dirty="0">
              <a:solidFill>
                <a:schemeClr val="bg1"/>
              </a:solidFill>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5056262" cy="369332"/>
          </a:xfrm>
          <a:prstGeom prst="rect">
            <a:avLst/>
          </a:prstGeom>
        </p:spPr>
        <p:txBody>
          <a:bodyPr wrap="square">
            <a:spAutoFit/>
          </a:bodyPr>
          <a:lstStyle/>
          <a:p>
            <a:r>
              <a:rPr lang="en-US" altLang="zh-CN" b="1" dirty="0" smtClean="0">
                <a:solidFill>
                  <a:srgbClr val="28B5B2"/>
                </a:solidFill>
                <a:latin typeface="Calibri" panose="020F0502020204030204" pitchFamily="34" charset="0"/>
              </a:rPr>
              <a:t>MVDR(Minimum </a:t>
            </a:r>
            <a:r>
              <a:rPr lang="en-US" altLang="zh-CN" b="1" dirty="0">
                <a:solidFill>
                  <a:srgbClr val="28B5B2"/>
                </a:solidFill>
                <a:latin typeface="Calibri" panose="020F0502020204030204" pitchFamily="34" charset="0"/>
              </a:rPr>
              <a:t>Variance </a:t>
            </a:r>
            <a:r>
              <a:rPr lang="en-US" altLang="zh-CN" b="1" dirty="0" err="1">
                <a:solidFill>
                  <a:srgbClr val="28B5B2"/>
                </a:solidFill>
                <a:latin typeface="Calibri" panose="020F0502020204030204" pitchFamily="34" charset="0"/>
              </a:rPr>
              <a:t>Distortionless</a:t>
            </a:r>
            <a:r>
              <a:rPr lang="en-US" altLang="zh-CN" b="1" dirty="0">
                <a:solidFill>
                  <a:srgbClr val="28B5B2"/>
                </a:solidFill>
                <a:latin typeface="Calibri" panose="020F0502020204030204" pitchFamily="34" charset="0"/>
              </a:rPr>
              <a:t> Response)</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p:pic>
        <p:nvPicPr>
          <p:cNvPr id="13" name="图片 12" descr="图示&#10;&#10;描述已自动生成"/>
          <p:cNvPicPr>
            <a:picLocks noChangeAspect="1"/>
          </p:cNvPicPr>
          <p:nvPr/>
        </p:nvPicPr>
        <p:blipFill>
          <a:blip r:embed="rId4">
            <a:clrChange>
              <a:clrFrom>
                <a:srgbClr val="F6F6F6"/>
              </a:clrFrom>
              <a:clrTo>
                <a:srgbClr val="F6F6F6">
                  <a:alpha val="0"/>
                </a:srgbClr>
              </a:clrTo>
            </a:clrChange>
          </a:blip>
          <a:stretch>
            <a:fillRect/>
          </a:stretch>
        </p:blipFill>
        <p:spPr>
          <a:xfrm>
            <a:off x="6774611" y="1664616"/>
            <a:ext cx="4897509" cy="3670343"/>
          </a:xfrm>
          <a:prstGeom prst="rect">
            <a:avLst/>
          </a:prstGeom>
        </p:spPr>
      </p:pic>
      <mc:AlternateContent xmlns:mc="http://schemas.openxmlformats.org/markup-compatibility/2006">
        <mc:Choice xmlns:a14="http://schemas.microsoft.com/office/drawing/2010/main" Requires="a14">
          <p:sp>
            <p:nvSpPr>
              <p:cNvPr id="6" name="矩形 5"/>
              <p:cNvSpPr/>
              <p:nvPr/>
            </p:nvSpPr>
            <p:spPr>
              <a:xfrm>
                <a:off x="414068" y="1369731"/>
                <a:ext cx="6096000" cy="4569777"/>
              </a:xfrm>
              <a:prstGeom prst="rect">
                <a:avLst/>
              </a:prstGeom>
            </p:spPr>
            <p:txBody>
              <a:bodyPr>
                <a:spAutoFit/>
              </a:bodyPr>
              <a:lstStyle/>
              <a:p>
                <a:r>
                  <a:rPr lang="en-US" altLang="zh-CN" sz="2000" dirty="0" smtClean="0"/>
                  <a:t>The beam formed signal </a:t>
                </a:r>
                <a14:m>
                  <m:oMath xmlns:m="http://schemas.openxmlformats.org/officeDocument/2006/math">
                    <m:r>
                      <a:rPr lang="en-US" altLang="zh-CN" sz="2000" b="1" i="1">
                        <a:latin typeface="Cambria Math" panose="02040503050406030204" charset="0"/>
                      </a:rPr>
                      <m:t>𝒚</m:t>
                    </m:r>
                    <m:d>
                      <m:dPr>
                        <m:ctrlPr>
                          <a:rPr lang="zh-CN" altLang="zh-CN" sz="2000" i="1"/>
                        </m:ctrlPr>
                      </m:dPr>
                      <m:e>
                        <m:r>
                          <a:rPr lang="en-US" altLang="zh-CN" sz="2000" i="1">
                            <a:latin typeface="Cambria Math" panose="02040503050406030204" charset="0"/>
                          </a:rPr>
                          <m:t>𝑛</m:t>
                        </m:r>
                      </m:e>
                    </m:d>
                  </m:oMath>
                </a14:m>
                <a:r>
                  <a:rPr lang="en-US" altLang="zh-CN" sz="2000" dirty="0"/>
                  <a:t> can be written as:</a:t>
                </a:r>
                <a:endParaRPr lang="zh-CN" altLang="zh-CN" sz="2000" dirty="0"/>
              </a:p>
              <a:p>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charset="0"/>
                        </a:rPr>
                        <m:t>𝒚</m:t>
                      </m:r>
                      <m:d>
                        <m:dPr>
                          <m:ctrlPr>
                            <a:rPr lang="zh-CN" altLang="zh-CN" sz="2000" i="1"/>
                          </m:ctrlPr>
                        </m:dPr>
                        <m:e>
                          <m:r>
                            <a:rPr lang="en-US" altLang="zh-CN" sz="2000" i="1">
                              <a:latin typeface="Cambria Math" panose="02040503050406030204" charset="0"/>
                            </a:rPr>
                            <m:t>𝑛</m:t>
                          </m:r>
                        </m:e>
                      </m:d>
                      <m:r>
                        <a:rPr lang="en-US" altLang="zh-CN" sz="2000" i="1">
                          <a:latin typeface="Cambria Math" panose="02040503050406030204" charset="0"/>
                        </a:rPr>
                        <m:t>=</m:t>
                      </m:r>
                      <m:sSubSup>
                        <m:sSubSupPr>
                          <m:ctrlPr>
                            <a:rPr lang="zh-CN" altLang="zh-CN" sz="2000" i="1"/>
                          </m:ctrlPr>
                        </m:sSubSupPr>
                        <m:e>
                          <m:r>
                            <a:rPr lang="en-US" altLang="zh-CN" sz="2000" b="1" i="1">
                              <a:latin typeface="Cambria Math" panose="02040503050406030204" charset="0"/>
                            </a:rPr>
                            <m:t>𝒘</m:t>
                          </m:r>
                        </m:e>
                        <m:sub>
                          <m:r>
                            <a:rPr lang="en-US" altLang="zh-CN" sz="2000" i="1">
                              <a:latin typeface="Cambria Math" panose="02040503050406030204" charset="0"/>
                            </a:rPr>
                            <m:t>𝑁</m:t>
                          </m:r>
                          <m:r>
                            <a:rPr lang="en-US" altLang="zh-CN" sz="2000" i="1">
                              <a:latin typeface="Cambria Math" panose="02040503050406030204" charset="0"/>
                            </a:rPr>
                            <m:t>×</m:t>
                          </m:r>
                          <m:r>
                            <a:rPr lang="en-US" altLang="zh-CN" sz="2000" i="1">
                              <a:latin typeface="Cambria Math" panose="02040503050406030204" charset="0"/>
                            </a:rPr>
                            <m:t>1</m:t>
                          </m:r>
                        </m:sub>
                        <m:sup>
                          <m:r>
                            <a:rPr lang="en-US" altLang="zh-CN" sz="2000" i="1">
                              <a:latin typeface="Cambria Math" panose="02040503050406030204" charset="0"/>
                            </a:rPr>
                            <m:t>𝐻</m:t>
                          </m:r>
                        </m:sup>
                      </m:sSubSup>
                      <m:r>
                        <a:rPr lang="en-US" altLang="zh-CN" sz="2000" b="1" i="1">
                          <a:latin typeface="Cambria Math" panose="02040503050406030204" charset="0"/>
                        </a:rPr>
                        <m:t>𝒙</m:t>
                      </m:r>
                      <m:sSub>
                        <m:sSubPr>
                          <m:ctrlPr>
                            <a:rPr lang="zh-CN" altLang="zh-CN" sz="2000" i="1"/>
                          </m:ctrlPr>
                        </m:sSubPr>
                        <m:e>
                          <m:d>
                            <m:dPr>
                              <m:ctrlPr>
                                <a:rPr lang="zh-CN" altLang="zh-CN" sz="2000" i="1"/>
                              </m:ctrlPr>
                            </m:dPr>
                            <m:e>
                              <m:r>
                                <a:rPr lang="en-US" altLang="zh-CN" sz="2000" i="1">
                                  <a:latin typeface="Cambria Math" panose="02040503050406030204" charset="0"/>
                                </a:rPr>
                                <m:t>𝑛</m:t>
                              </m:r>
                            </m:e>
                          </m:d>
                        </m:e>
                        <m:sub>
                          <m:r>
                            <a:rPr lang="en-US" altLang="zh-CN" sz="2000" i="1">
                              <a:latin typeface="Cambria Math" panose="02040503050406030204" charset="0"/>
                            </a:rPr>
                            <m:t>𝑁</m:t>
                          </m:r>
                          <m:r>
                            <a:rPr lang="en-US" altLang="zh-CN" sz="2000" i="1">
                              <a:latin typeface="Cambria Math" panose="02040503050406030204" charset="0"/>
                            </a:rPr>
                            <m:t>×</m:t>
                          </m:r>
                          <m:r>
                            <a:rPr lang="en-US" altLang="zh-CN" sz="2000" i="1">
                              <a:latin typeface="Cambria Math" panose="02040503050406030204" charset="0"/>
                            </a:rPr>
                            <m:t>1</m:t>
                          </m:r>
                        </m:sub>
                      </m:sSub>
                    </m:oMath>
                  </m:oMathPara>
                </a14:m>
                <a:endParaRPr lang="zh-CN" altLang="zh-CN" sz="2000" dirty="0"/>
              </a:p>
              <a:p>
                <a:r>
                  <a:rPr lang="en-US" altLang="zh-CN" sz="2000" dirty="0"/>
                  <a:t>From the formula above we can calculate the beam formed signal power </a:t>
                </a:r>
                <a14:m>
                  <m:oMath xmlns:m="http://schemas.openxmlformats.org/officeDocument/2006/math">
                    <m:r>
                      <a:rPr lang="en-US" altLang="zh-CN" sz="2000" i="1">
                        <a:latin typeface="Cambria Math" panose="02040503050406030204" charset="0"/>
                      </a:rPr>
                      <m:t>𝑃</m:t>
                    </m:r>
                    <m:r>
                      <a:rPr lang="en-US" altLang="zh-CN" sz="2000" i="1">
                        <a:latin typeface="Cambria Math" panose="02040503050406030204" charset="0"/>
                      </a:rPr>
                      <m:t>:</m:t>
                    </m:r>
                  </m:oMath>
                </a14:m>
                <a:endParaRPr lang="zh-CN" altLang="zh-CN" sz="2000" dirty="0"/>
              </a:p>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rPr>
                        <m:t>𝑃</m:t>
                      </m:r>
                      <m:r>
                        <a:rPr lang="en-US" altLang="zh-CN" sz="2000" i="1">
                          <a:latin typeface="Cambria Math" panose="02040503050406030204" charset="0"/>
                        </a:rPr>
                        <m:t>=</m:t>
                      </m:r>
                      <m:r>
                        <a:rPr lang="en-US" altLang="zh-CN" sz="2000" i="1">
                          <a:latin typeface="Cambria Math" panose="02040503050406030204" charset="0"/>
                        </a:rPr>
                        <m:t>𝐸</m:t>
                      </m:r>
                      <m:d>
                        <m:dPr>
                          <m:begChr m:val="["/>
                          <m:endChr m:val="]"/>
                          <m:ctrlPr>
                            <a:rPr lang="zh-CN" altLang="zh-CN" sz="2000" i="1"/>
                          </m:ctrlPr>
                        </m:dPr>
                        <m:e>
                          <m:r>
                            <a:rPr lang="en-US" altLang="zh-CN" sz="2000" i="1">
                              <a:latin typeface="Cambria Math" panose="02040503050406030204" charset="0"/>
                            </a:rPr>
                            <m:t> </m:t>
                          </m:r>
                        </m:e>
                        <m:e>
                          <m:sSup>
                            <m:sSupPr>
                              <m:ctrlPr>
                                <a:rPr lang="zh-CN" altLang="zh-CN" sz="2000" i="1"/>
                              </m:ctrlPr>
                            </m:sSupPr>
                            <m:e>
                              <m:d>
                                <m:dPr>
                                  <m:begChr m:val=""/>
                                  <m:endChr m:val="|"/>
                                  <m:ctrlPr>
                                    <a:rPr lang="zh-CN" altLang="zh-CN" sz="2000" i="1"/>
                                  </m:ctrlPr>
                                </m:dPr>
                                <m:e>
                                  <m:r>
                                    <a:rPr lang="en-US" altLang="zh-CN" sz="2000" i="1">
                                      <a:latin typeface="Cambria Math" panose="02040503050406030204" charset="0"/>
                                    </a:rPr>
                                    <m:t>​</m:t>
                                  </m:r>
                                  <m:r>
                                    <a:rPr lang="en-US" altLang="zh-CN" sz="2000" b="1" i="1">
                                      <a:latin typeface="Cambria Math" panose="02040503050406030204" charset="0"/>
                                    </a:rPr>
                                    <m:t>𝒚</m:t>
                                  </m:r>
                                  <m:d>
                                    <m:dPr>
                                      <m:ctrlPr>
                                        <a:rPr lang="zh-CN" altLang="zh-CN" sz="2000" i="1"/>
                                      </m:ctrlPr>
                                    </m:dPr>
                                    <m:e>
                                      <m:r>
                                        <a:rPr lang="en-US" altLang="zh-CN" sz="2000" i="1">
                                          <a:latin typeface="Cambria Math" panose="02040503050406030204" charset="0"/>
                                        </a:rPr>
                                        <m:t>𝑛</m:t>
                                      </m:r>
                                    </m:e>
                                  </m:d>
                                </m:e>
                              </m:d>
                            </m:e>
                            <m:sup>
                              <m:r>
                                <a:rPr lang="en-US" altLang="zh-CN" sz="2000" i="1">
                                  <a:latin typeface="Cambria Math" panose="02040503050406030204" charset="0"/>
                                </a:rPr>
                                <m:t>2</m:t>
                              </m:r>
                            </m:sup>
                          </m:sSup>
                        </m:e>
                      </m:d>
                      <m:r>
                        <a:rPr lang="en-US" altLang="zh-CN" sz="2000" i="1">
                          <a:latin typeface="Cambria Math" panose="02040503050406030204" charset="0"/>
                        </a:rPr>
                        <m:t>=</m:t>
                      </m:r>
                      <m:r>
                        <a:rPr lang="en-US" altLang="zh-CN" sz="2000" i="1">
                          <a:latin typeface="Cambria Math" panose="02040503050406030204" charset="0"/>
                        </a:rPr>
                        <m:t>𝐸</m:t>
                      </m:r>
                      <m:d>
                        <m:dPr>
                          <m:begChr m:val="["/>
                          <m:endChr m:val="]"/>
                          <m:ctrlPr>
                            <a:rPr lang="zh-CN" altLang="zh-CN" sz="2000" i="1"/>
                          </m:ctrlPr>
                        </m:dPr>
                        <m:e>
                          <m:sSup>
                            <m:sSupPr>
                              <m:ctrlPr>
                                <a:rPr lang="zh-CN" altLang="zh-CN" sz="2000" i="1"/>
                              </m:ctrlPr>
                            </m:sSupPr>
                            <m:e>
                              <m:r>
                                <a:rPr lang="en-US" altLang="zh-CN" sz="2000" b="1" i="1">
                                  <a:latin typeface="Cambria Math" panose="02040503050406030204" charset="0"/>
                                </a:rPr>
                                <m:t>𝒘</m:t>
                              </m:r>
                            </m:e>
                            <m:sup>
                              <m:r>
                                <a:rPr lang="en-US" altLang="zh-CN" sz="2000" i="1">
                                  <a:latin typeface="Cambria Math" panose="02040503050406030204" charset="0"/>
                                </a:rPr>
                                <m:t>𝐻</m:t>
                              </m:r>
                            </m:sup>
                          </m:sSup>
                          <m:r>
                            <a:rPr lang="en-US" altLang="zh-CN" sz="2000" b="1" i="1">
                              <a:latin typeface="Cambria Math" panose="02040503050406030204" charset="0"/>
                            </a:rPr>
                            <m:t>𝒙</m:t>
                          </m:r>
                          <m:d>
                            <m:dPr>
                              <m:ctrlPr>
                                <a:rPr lang="zh-CN" altLang="zh-CN" sz="2000" i="1"/>
                              </m:ctrlPr>
                            </m:dPr>
                            <m:e>
                              <m:r>
                                <a:rPr lang="en-US" altLang="zh-CN" sz="2000" i="1">
                                  <a:latin typeface="Cambria Math" panose="02040503050406030204" charset="0"/>
                                </a:rPr>
                                <m:t>𝑛</m:t>
                              </m:r>
                            </m:e>
                          </m:d>
                          <m:sSup>
                            <m:sSupPr>
                              <m:ctrlPr>
                                <a:rPr lang="zh-CN" altLang="zh-CN" sz="2000" i="1"/>
                              </m:ctrlPr>
                            </m:sSupPr>
                            <m:e>
                              <m:r>
                                <a:rPr lang="en-US" altLang="zh-CN" sz="2000" b="1" i="1">
                                  <a:latin typeface="Cambria Math" panose="02040503050406030204" charset="0"/>
                                </a:rPr>
                                <m:t>𝒙</m:t>
                              </m:r>
                            </m:e>
                            <m:sup>
                              <m:r>
                                <a:rPr lang="en-US" altLang="zh-CN" sz="2000" i="1">
                                  <a:latin typeface="Cambria Math" panose="02040503050406030204" charset="0"/>
                                </a:rPr>
                                <m:t>𝐻</m:t>
                              </m:r>
                            </m:sup>
                          </m:sSup>
                          <m:d>
                            <m:dPr>
                              <m:ctrlPr>
                                <a:rPr lang="zh-CN" altLang="zh-CN" sz="2000" i="1"/>
                              </m:ctrlPr>
                            </m:dPr>
                            <m:e>
                              <m:r>
                                <a:rPr lang="en-US" altLang="zh-CN" sz="2000" i="1">
                                  <a:latin typeface="Cambria Math" panose="02040503050406030204" charset="0"/>
                                </a:rPr>
                                <m:t>𝑛</m:t>
                              </m:r>
                            </m:e>
                          </m:d>
                          <m:r>
                            <a:rPr lang="en-US" altLang="zh-CN" sz="2000" b="1" i="1">
                              <a:latin typeface="Cambria Math" panose="02040503050406030204" charset="0"/>
                            </a:rPr>
                            <m:t>𝒘</m:t>
                          </m:r>
                        </m:e>
                      </m:d>
                      <m:r>
                        <a:rPr lang="en-US" altLang="zh-CN" sz="2000" i="1">
                          <a:latin typeface="Cambria Math" panose="02040503050406030204" charset="0"/>
                        </a:rPr>
                        <m:t>=</m:t>
                      </m:r>
                      <m:sSup>
                        <m:sSupPr>
                          <m:ctrlPr>
                            <a:rPr lang="zh-CN" altLang="zh-CN" sz="2000" i="1"/>
                          </m:ctrlPr>
                        </m:sSupPr>
                        <m:e>
                          <m:r>
                            <a:rPr lang="en-US" altLang="zh-CN" sz="2000" b="1" i="1">
                              <a:latin typeface="Cambria Math" panose="02040503050406030204" charset="0"/>
                            </a:rPr>
                            <m:t>𝒘</m:t>
                          </m:r>
                        </m:e>
                        <m:sup>
                          <m:r>
                            <a:rPr lang="en-US" altLang="zh-CN" sz="2000" i="1">
                              <a:latin typeface="Cambria Math" panose="02040503050406030204" charset="0"/>
                            </a:rPr>
                            <m:t>𝐻</m:t>
                          </m:r>
                        </m:sup>
                      </m:sSup>
                      <m:r>
                        <a:rPr lang="en-US" altLang="zh-CN" sz="2000" b="1" i="1">
                          <a:latin typeface="Cambria Math" panose="02040503050406030204" charset="0"/>
                        </a:rPr>
                        <m:t>𝑹𝒘</m:t>
                      </m:r>
                      <m:r>
                        <a:rPr lang="en-US" altLang="zh-CN" sz="2000" b="1" i="1">
                          <a:latin typeface="Cambria Math" panose="02040503050406030204" charset="0"/>
                        </a:rPr>
                        <m:t>    </m:t>
                      </m:r>
                    </m:oMath>
                  </m:oMathPara>
                </a14:m>
                <a:endParaRPr lang="en-US" altLang="zh-CN" sz="2000" b="1" i="1" dirty="0" smtClean="0"/>
              </a:p>
              <a:p>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rPr>
                        <m:t>𝑤ℎ𝑒𝑟𝑒</m:t>
                      </m:r>
                      <m:r>
                        <a:rPr lang="en-US" altLang="zh-CN" sz="2000" i="1">
                          <a:latin typeface="Cambria Math" panose="02040503050406030204" charset="0"/>
                        </a:rPr>
                        <m:t> </m:t>
                      </m:r>
                      <m:r>
                        <a:rPr lang="en-US" altLang="zh-CN" sz="2000" b="1" i="1">
                          <a:latin typeface="Cambria Math" panose="02040503050406030204" charset="0"/>
                        </a:rPr>
                        <m:t>𝑹</m:t>
                      </m:r>
                      <m:r>
                        <a:rPr lang="en-US" altLang="zh-CN" sz="2000" i="1">
                          <a:latin typeface="Cambria Math" panose="02040503050406030204" charset="0"/>
                        </a:rPr>
                        <m:t>=</m:t>
                      </m:r>
                      <m:r>
                        <a:rPr lang="en-US" altLang="zh-CN" sz="2000" b="1" i="1">
                          <a:latin typeface="Cambria Math" panose="02040503050406030204" charset="0"/>
                        </a:rPr>
                        <m:t> </m:t>
                      </m:r>
                      <m:r>
                        <a:rPr lang="en-US" altLang="zh-CN" sz="2000" b="1" i="1">
                          <a:latin typeface="Cambria Math" panose="02040503050406030204" charset="0"/>
                        </a:rPr>
                        <m:t>𝒙</m:t>
                      </m:r>
                      <m:d>
                        <m:dPr>
                          <m:ctrlPr>
                            <a:rPr lang="zh-CN" altLang="zh-CN" sz="2000" i="1"/>
                          </m:ctrlPr>
                        </m:dPr>
                        <m:e>
                          <m:r>
                            <a:rPr lang="en-US" altLang="zh-CN" sz="2000" i="1">
                              <a:latin typeface="Cambria Math" panose="02040503050406030204" charset="0"/>
                            </a:rPr>
                            <m:t>𝑛</m:t>
                          </m:r>
                        </m:e>
                      </m:d>
                      <m:sSup>
                        <m:sSupPr>
                          <m:ctrlPr>
                            <a:rPr lang="zh-CN" altLang="zh-CN" sz="2000" i="1"/>
                          </m:ctrlPr>
                        </m:sSupPr>
                        <m:e>
                          <m:r>
                            <a:rPr lang="en-US" altLang="zh-CN" sz="2000" b="1" i="1">
                              <a:latin typeface="Cambria Math" panose="02040503050406030204" charset="0"/>
                            </a:rPr>
                            <m:t>𝒙</m:t>
                          </m:r>
                        </m:e>
                        <m:sup>
                          <m:r>
                            <a:rPr lang="en-US" altLang="zh-CN" sz="2000" i="1">
                              <a:latin typeface="Cambria Math" panose="02040503050406030204" charset="0"/>
                            </a:rPr>
                            <m:t>𝐻</m:t>
                          </m:r>
                        </m:sup>
                      </m:sSup>
                      <m:d>
                        <m:dPr>
                          <m:ctrlPr>
                            <a:rPr lang="zh-CN" altLang="zh-CN" sz="2000" i="1"/>
                          </m:ctrlPr>
                        </m:dPr>
                        <m:e>
                          <m:r>
                            <a:rPr lang="en-US" altLang="zh-CN" sz="2000" i="1">
                              <a:latin typeface="Cambria Math" panose="02040503050406030204" charset="0"/>
                            </a:rPr>
                            <m:t>𝑛</m:t>
                          </m:r>
                        </m:e>
                      </m:d>
                      <m:r>
                        <a:rPr lang="en-US" altLang="zh-CN" sz="2000" i="1">
                          <a:latin typeface="Cambria Math" panose="02040503050406030204" charset="0"/>
                        </a:rPr>
                        <m:t> </m:t>
                      </m:r>
                      <m:r>
                        <a:rPr lang="en-US" altLang="zh-CN" sz="2000" i="1">
                          <a:latin typeface="Cambria Math" panose="02040503050406030204" charset="0"/>
                        </a:rPr>
                        <m:t>𝑖𝑠</m:t>
                      </m:r>
                      <m:r>
                        <a:rPr lang="en-US" altLang="zh-CN" sz="2000" i="1">
                          <a:latin typeface="Cambria Math" panose="02040503050406030204" charset="0"/>
                        </a:rPr>
                        <m:t> </m:t>
                      </m:r>
                      <m:r>
                        <a:rPr lang="en-US" altLang="zh-CN" sz="2000" i="1">
                          <a:latin typeface="Cambria Math" panose="02040503050406030204" charset="0"/>
                        </a:rPr>
                        <m:t>𝑡ℎ𝑒</m:t>
                      </m:r>
                      <m:r>
                        <a:rPr lang="en-US" altLang="zh-CN" sz="2000" i="1">
                          <a:latin typeface="Cambria Math" panose="02040503050406030204" charset="0"/>
                        </a:rPr>
                        <m:t> </m:t>
                      </m:r>
                      <m:r>
                        <a:rPr lang="en-US" altLang="zh-CN" sz="2000" i="1">
                          <a:latin typeface="Cambria Math" panose="02040503050406030204" charset="0"/>
                        </a:rPr>
                        <m:t>𝑎𝑢𝑡𝑜𝑐𝑜𝑟𝑟𝑒𝑙𝑎𝑡𝑖𝑜𝑛</m:t>
                      </m:r>
                      <m:r>
                        <a:rPr lang="en-US" altLang="zh-CN" sz="2000" i="1">
                          <a:latin typeface="Cambria Math" panose="02040503050406030204" charset="0"/>
                        </a:rPr>
                        <m:t> </m:t>
                      </m:r>
                      <m:r>
                        <a:rPr lang="en-US" altLang="zh-CN" sz="2000" i="1">
                          <a:latin typeface="Cambria Math" panose="02040503050406030204" charset="0"/>
                        </a:rPr>
                        <m:t>𝑜𝑓</m:t>
                      </m:r>
                      <m:r>
                        <a:rPr lang="en-US" altLang="zh-CN" sz="2000" i="1">
                          <a:latin typeface="Cambria Math" panose="02040503050406030204" charset="0"/>
                        </a:rPr>
                        <m:t> </m:t>
                      </m:r>
                      <m:r>
                        <a:rPr lang="en-US" altLang="zh-CN" sz="2000" b="1" i="1">
                          <a:latin typeface="Cambria Math" panose="02040503050406030204" charset="0"/>
                        </a:rPr>
                        <m:t>𝒙</m:t>
                      </m:r>
                      <m:r>
                        <a:rPr lang="en-US" altLang="zh-CN" sz="2000" i="1">
                          <a:latin typeface="Cambria Math" panose="02040503050406030204" charset="0"/>
                        </a:rPr>
                        <m:t>(</m:t>
                      </m:r>
                      <m:r>
                        <a:rPr lang="en-US" altLang="zh-CN" sz="2000" i="1">
                          <a:latin typeface="Cambria Math" panose="02040503050406030204" charset="0"/>
                        </a:rPr>
                        <m:t>𝑛</m:t>
                      </m:r>
                      <m:r>
                        <a:rPr lang="en-US" altLang="zh-CN" sz="2000" i="1">
                          <a:latin typeface="Cambria Math" panose="02040503050406030204" charset="0"/>
                        </a:rPr>
                        <m:t>)</m:t>
                      </m:r>
                    </m:oMath>
                  </m:oMathPara>
                </a14:m>
                <a:endParaRPr lang="zh-CN" altLang="zh-CN" sz="2000" dirty="0"/>
              </a:p>
              <a:p>
                <a:r>
                  <a:rPr lang="en-US" altLang="zh-CN" sz="2000" dirty="0"/>
                  <a:t>If we take out the original signal </a:t>
                </a:r>
                <a14:m>
                  <m:oMath xmlns:m="http://schemas.openxmlformats.org/officeDocument/2006/math">
                    <m:r>
                      <a:rPr lang="en-US" altLang="zh-CN" sz="2000" i="1">
                        <a:latin typeface="Cambria Math" panose="02040503050406030204" charset="0"/>
                      </a:rPr>
                      <m:t>𝑠</m:t>
                    </m:r>
                    <m:r>
                      <a:rPr lang="en-US" altLang="zh-CN" sz="2000" i="1">
                        <a:latin typeface="Cambria Math" panose="02040503050406030204" charset="0"/>
                      </a:rPr>
                      <m:t>(</m:t>
                    </m:r>
                    <m:r>
                      <a:rPr lang="en-US" altLang="zh-CN" sz="2000" i="1">
                        <a:latin typeface="Cambria Math" panose="02040503050406030204" charset="0"/>
                      </a:rPr>
                      <m:t>𝑛</m:t>
                    </m:r>
                    <m:r>
                      <a:rPr lang="en-US" altLang="zh-CN" sz="2000" i="1">
                        <a:latin typeface="Cambria Math" panose="02040503050406030204" charset="0"/>
                      </a:rPr>
                      <m:t>)</m:t>
                    </m:r>
                  </m:oMath>
                </a14:m>
                <a:r>
                  <a:rPr lang="en-US" altLang="zh-CN" sz="2000" dirty="0"/>
                  <a:t>:</a:t>
                </a:r>
                <a:endParaRPr lang="zh-CN" altLang="zh-CN" sz="2000" dirty="0"/>
              </a:p>
              <a:p>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charset="0"/>
                        </a:rPr>
                        <m:t>𝒚</m:t>
                      </m:r>
                      <m:d>
                        <m:dPr>
                          <m:ctrlPr>
                            <a:rPr lang="zh-CN" altLang="zh-CN" sz="2000" i="1"/>
                          </m:ctrlPr>
                        </m:dPr>
                        <m:e>
                          <m:r>
                            <a:rPr lang="en-US" altLang="zh-CN" sz="2000" i="1">
                              <a:latin typeface="Cambria Math" panose="02040503050406030204" charset="0"/>
                            </a:rPr>
                            <m:t>𝑛</m:t>
                          </m:r>
                        </m:e>
                      </m:d>
                      <m:r>
                        <a:rPr lang="en-US" altLang="zh-CN" sz="2000" i="1">
                          <a:latin typeface="Cambria Math" panose="02040503050406030204" charset="0"/>
                        </a:rPr>
                        <m:t>=</m:t>
                      </m:r>
                      <m:sSubSup>
                        <m:sSubSupPr>
                          <m:ctrlPr>
                            <a:rPr lang="zh-CN" altLang="zh-CN" sz="2000" i="1"/>
                          </m:ctrlPr>
                        </m:sSubSupPr>
                        <m:e>
                          <m:r>
                            <a:rPr lang="en-US" altLang="zh-CN" sz="2000" b="1" i="1">
                              <a:latin typeface="Cambria Math" panose="02040503050406030204" charset="0"/>
                            </a:rPr>
                            <m:t>𝒘</m:t>
                          </m:r>
                        </m:e>
                        <m:sub>
                          <m:r>
                            <a:rPr lang="en-US" altLang="zh-CN" sz="2000" i="1">
                              <a:latin typeface="Cambria Math" panose="02040503050406030204" charset="0"/>
                            </a:rPr>
                            <m:t>𝑁</m:t>
                          </m:r>
                          <m:r>
                            <a:rPr lang="en-US" altLang="zh-CN" sz="2000" i="1">
                              <a:latin typeface="Cambria Math" panose="02040503050406030204" charset="0"/>
                            </a:rPr>
                            <m:t>×</m:t>
                          </m:r>
                          <m:r>
                            <a:rPr lang="en-US" altLang="zh-CN" sz="2000" i="1">
                              <a:latin typeface="Cambria Math" panose="02040503050406030204" charset="0"/>
                            </a:rPr>
                            <m:t>1</m:t>
                          </m:r>
                        </m:sub>
                        <m:sup>
                          <m:r>
                            <a:rPr lang="en-US" altLang="zh-CN" sz="2000" i="1">
                              <a:latin typeface="Cambria Math" panose="02040503050406030204" charset="0"/>
                            </a:rPr>
                            <m:t>𝐻</m:t>
                          </m:r>
                        </m:sup>
                      </m:sSubSup>
                      <m:r>
                        <a:rPr lang="en-US" altLang="zh-CN" sz="2000" b="1" i="1">
                          <a:latin typeface="Cambria Math" panose="02040503050406030204" charset="0"/>
                        </a:rPr>
                        <m:t>𝒙</m:t>
                      </m:r>
                      <m:sSub>
                        <m:sSubPr>
                          <m:ctrlPr>
                            <a:rPr lang="zh-CN" altLang="zh-CN" sz="2000" i="1"/>
                          </m:ctrlPr>
                        </m:sSubPr>
                        <m:e>
                          <m:d>
                            <m:dPr>
                              <m:ctrlPr>
                                <a:rPr lang="zh-CN" altLang="zh-CN" sz="2000" i="1"/>
                              </m:ctrlPr>
                            </m:dPr>
                            <m:e>
                              <m:r>
                                <a:rPr lang="en-US" altLang="zh-CN" sz="2000" i="1">
                                  <a:latin typeface="Cambria Math" panose="02040503050406030204" charset="0"/>
                                </a:rPr>
                                <m:t>𝑛</m:t>
                              </m:r>
                            </m:e>
                          </m:d>
                        </m:e>
                        <m:sub>
                          <m:r>
                            <a:rPr lang="en-US" altLang="zh-CN" sz="2000" i="1">
                              <a:latin typeface="Cambria Math" panose="02040503050406030204" charset="0"/>
                            </a:rPr>
                            <m:t>𝑁</m:t>
                          </m:r>
                          <m:r>
                            <a:rPr lang="en-US" altLang="zh-CN" sz="2000" i="1">
                              <a:latin typeface="Cambria Math" panose="02040503050406030204" charset="0"/>
                            </a:rPr>
                            <m:t>×</m:t>
                          </m:r>
                          <m:r>
                            <a:rPr lang="en-US" altLang="zh-CN" sz="2000" i="1">
                              <a:latin typeface="Cambria Math" panose="02040503050406030204" charset="0"/>
                            </a:rPr>
                            <m:t>1</m:t>
                          </m:r>
                        </m:sub>
                      </m:sSub>
                      <m:r>
                        <a:rPr lang="en-US" altLang="zh-CN" sz="2000" i="1">
                          <a:latin typeface="Cambria Math" panose="02040503050406030204" charset="0"/>
                        </a:rPr>
                        <m:t>=</m:t>
                      </m:r>
                      <m:sSubSup>
                        <m:sSubSupPr>
                          <m:ctrlPr>
                            <a:rPr lang="zh-CN" altLang="zh-CN" sz="2000" i="1"/>
                          </m:ctrlPr>
                        </m:sSubSupPr>
                        <m:e>
                          <m:r>
                            <a:rPr lang="en-US" altLang="zh-CN" sz="2000" b="1" i="1">
                              <a:latin typeface="Cambria Math" panose="02040503050406030204" charset="0"/>
                            </a:rPr>
                            <m:t>𝒘</m:t>
                          </m:r>
                        </m:e>
                        <m:sub>
                          <m:r>
                            <a:rPr lang="en-US" altLang="zh-CN" sz="2000" i="1">
                              <a:latin typeface="Cambria Math" panose="02040503050406030204" charset="0"/>
                            </a:rPr>
                            <m:t>𝑁</m:t>
                          </m:r>
                          <m:r>
                            <a:rPr lang="en-US" altLang="zh-CN" sz="2000" i="1">
                              <a:latin typeface="Cambria Math" panose="02040503050406030204" charset="0"/>
                            </a:rPr>
                            <m:t>×</m:t>
                          </m:r>
                          <m:r>
                            <a:rPr lang="en-US" altLang="zh-CN" sz="2000" i="1">
                              <a:latin typeface="Cambria Math" panose="02040503050406030204" charset="0"/>
                            </a:rPr>
                            <m:t>1</m:t>
                          </m:r>
                        </m:sub>
                        <m:sup>
                          <m:r>
                            <a:rPr lang="en-US" altLang="zh-CN" sz="2000" i="1">
                              <a:latin typeface="Cambria Math" panose="02040503050406030204" charset="0"/>
                            </a:rPr>
                            <m:t>𝐻</m:t>
                          </m:r>
                        </m:sup>
                      </m:sSubSup>
                      <m:r>
                        <a:rPr lang="en-US" altLang="zh-CN" sz="2000" b="1" i="1">
                          <a:latin typeface="Cambria Math" panose="02040503050406030204" charset="0"/>
                        </a:rPr>
                        <m:t>𝒂</m:t>
                      </m:r>
                      <m:d>
                        <m:dPr>
                          <m:ctrlPr>
                            <a:rPr lang="zh-CN" altLang="zh-CN" sz="2000" i="1"/>
                          </m:ctrlPr>
                        </m:dPr>
                        <m:e>
                          <m:r>
                            <a:rPr lang="en-US" altLang="zh-CN" sz="2000" i="1">
                              <a:latin typeface="Cambria Math" panose="02040503050406030204" charset="0"/>
                            </a:rPr>
                            <m:t>𝜃</m:t>
                          </m:r>
                        </m:e>
                      </m:d>
                      <m:r>
                        <a:rPr lang="en-US" altLang="zh-CN" sz="2000" i="1">
                          <a:latin typeface="Cambria Math" panose="02040503050406030204" charset="0"/>
                        </a:rPr>
                        <m:t>𝑠</m:t>
                      </m:r>
                      <m:d>
                        <m:dPr>
                          <m:ctrlPr>
                            <a:rPr lang="zh-CN" altLang="zh-CN" sz="2000" i="1"/>
                          </m:ctrlPr>
                        </m:dPr>
                        <m:e>
                          <m:r>
                            <a:rPr lang="en-US" altLang="zh-CN" sz="2000" i="1">
                              <a:latin typeface="Cambria Math" panose="02040503050406030204" charset="0"/>
                            </a:rPr>
                            <m:t>𝑛</m:t>
                          </m:r>
                        </m:e>
                      </m:d>
                      <m:r>
                        <a:rPr lang="en-US" altLang="zh-CN" sz="2000" i="1">
                          <a:latin typeface="Cambria Math" panose="02040503050406030204" charset="0"/>
                        </a:rPr>
                        <m:t>+</m:t>
                      </m:r>
                      <m:sSubSup>
                        <m:sSubSupPr>
                          <m:ctrlPr>
                            <a:rPr lang="zh-CN" altLang="zh-CN" sz="2000" i="1"/>
                          </m:ctrlPr>
                        </m:sSubSupPr>
                        <m:e>
                          <m:r>
                            <a:rPr lang="en-US" altLang="zh-CN" sz="2000" b="1" i="1">
                              <a:latin typeface="Cambria Math" panose="02040503050406030204" charset="0"/>
                            </a:rPr>
                            <m:t>𝒘</m:t>
                          </m:r>
                        </m:e>
                        <m:sub>
                          <m:r>
                            <a:rPr lang="en-US" altLang="zh-CN" sz="2000" i="1">
                              <a:latin typeface="Cambria Math" panose="02040503050406030204" charset="0"/>
                            </a:rPr>
                            <m:t>𝑁</m:t>
                          </m:r>
                          <m:r>
                            <a:rPr lang="en-US" altLang="zh-CN" sz="2000" i="1">
                              <a:latin typeface="Cambria Math" panose="02040503050406030204" charset="0"/>
                            </a:rPr>
                            <m:t>×</m:t>
                          </m:r>
                          <m:r>
                            <a:rPr lang="en-US" altLang="zh-CN" sz="2000" i="1">
                              <a:latin typeface="Cambria Math" panose="02040503050406030204" charset="0"/>
                            </a:rPr>
                            <m:t>1</m:t>
                          </m:r>
                        </m:sub>
                        <m:sup>
                          <m:r>
                            <a:rPr lang="en-US" altLang="zh-CN" sz="2000" i="1">
                              <a:latin typeface="Cambria Math" panose="02040503050406030204" charset="0"/>
                            </a:rPr>
                            <m:t>𝐻</m:t>
                          </m:r>
                        </m:sup>
                      </m:sSubSup>
                      <m:r>
                        <a:rPr lang="en-US" altLang="zh-CN" sz="2000" b="1" i="1">
                          <a:latin typeface="Cambria Math" panose="02040503050406030204" charset="0"/>
                        </a:rPr>
                        <m:t>𝒛</m:t>
                      </m:r>
                      <m:d>
                        <m:dPr>
                          <m:ctrlPr>
                            <a:rPr lang="zh-CN" altLang="zh-CN" sz="2000" i="1"/>
                          </m:ctrlPr>
                        </m:dPr>
                        <m:e>
                          <m:r>
                            <a:rPr lang="en-US" altLang="zh-CN" sz="2000" i="1">
                              <a:latin typeface="Cambria Math" panose="02040503050406030204" charset="0"/>
                            </a:rPr>
                            <m:t>𝑛</m:t>
                          </m:r>
                        </m:e>
                      </m:d>
                    </m:oMath>
                  </m:oMathPara>
                </a14:m>
                <a:endParaRPr lang="zh-CN" altLang="zh-CN" sz="2000" dirty="0"/>
              </a:p>
              <a:p>
                <a:r>
                  <a:rPr lang="en-US" altLang="zh-CN" sz="2000" dirty="0"/>
                  <a:t>Obviously, we want to minimize the noise and makes the signal </a:t>
                </a:r>
                <a14:m>
                  <m:oMath xmlns:m="http://schemas.openxmlformats.org/officeDocument/2006/math">
                    <m:r>
                      <a:rPr lang="en-US" altLang="zh-CN" sz="2000" i="1">
                        <a:latin typeface="Cambria Math" panose="02040503050406030204" charset="0"/>
                      </a:rPr>
                      <m:t>𝑠</m:t>
                    </m:r>
                    <m:r>
                      <a:rPr lang="en-US" altLang="zh-CN" sz="2000" i="1">
                        <a:latin typeface="Cambria Math" panose="02040503050406030204" charset="0"/>
                      </a:rPr>
                      <m:t>(</m:t>
                    </m:r>
                    <m:r>
                      <a:rPr lang="en-US" altLang="zh-CN" sz="2000" i="1">
                        <a:latin typeface="Cambria Math" panose="02040503050406030204" charset="0"/>
                      </a:rPr>
                      <m:t>𝑛</m:t>
                    </m:r>
                    <m:r>
                      <a:rPr lang="en-US" altLang="zh-CN" sz="2000" i="1">
                        <a:latin typeface="Cambria Math" panose="02040503050406030204" charset="0"/>
                      </a:rPr>
                      <m:t>)</m:t>
                    </m:r>
                  </m:oMath>
                </a14:m>
                <a:r>
                  <a:rPr lang="en-US" altLang="zh-CN" sz="2000" dirty="0"/>
                  <a:t> go through the gateway completely, so we have our mathematic expression: </a:t>
                </a:r>
                <a:endParaRPr lang="zh-CN" altLang="zh-CN" sz="2000" dirty="0"/>
              </a:p>
              <a:p>
                <a14:m>
                  <m:oMathPara xmlns:m="http://schemas.openxmlformats.org/officeDocument/2006/math">
                    <m:oMathParaPr>
                      <m:jc m:val="centerGroup"/>
                    </m:oMathParaPr>
                    <m:oMath xmlns:m="http://schemas.openxmlformats.org/officeDocument/2006/math">
                      <m:func>
                        <m:funcPr>
                          <m:ctrlPr>
                            <a:rPr lang="zh-CN" altLang="zh-CN" sz="2000" i="1"/>
                          </m:ctrlPr>
                        </m:funcPr>
                        <m:fName>
                          <m:limLow>
                            <m:limLowPr>
                              <m:ctrlPr>
                                <a:rPr lang="zh-CN" altLang="zh-CN" sz="2000" i="1"/>
                              </m:ctrlPr>
                            </m:limLowPr>
                            <m:e>
                              <m:r>
                                <m:rPr>
                                  <m:sty m:val="p"/>
                                </m:rPr>
                                <a:rPr lang="en-US" altLang="zh-CN" sz="2000">
                                  <a:latin typeface="Cambria Math" panose="02040503050406030204" charset="0"/>
                                </a:rPr>
                                <m:t>min</m:t>
                              </m:r>
                            </m:e>
                            <m:lim>
                              <m:r>
                                <a:rPr lang="en-US" altLang="zh-CN" sz="2000" i="1">
                                  <a:latin typeface="Cambria Math" panose="02040503050406030204" charset="0"/>
                                </a:rPr>
                                <m:t>𝜃</m:t>
                              </m:r>
                            </m:lim>
                          </m:limLow>
                        </m:fName>
                        <m:e>
                          <m:sSup>
                            <m:sSupPr>
                              <m:ctrlPr>
                                <a:rPr lang="zh-CN" altLang="zh-CN" sz="2000" i="1"/>
                              </m:ctrlPr>
                            </m:sSupPr>
                            <m:e>
                              <m:r>
                                <a:rPr lang="en-US" altLang="zh-CN" sz="2000" b="1" i="1">
                                  <a:latin typeface="Cambria Math" panose="02040503050406030204" charset="0"/>
                                </a:rPr>
                                <m:t>𝒘</m:t>
                              </m:r>
                            </m:e>
                            <m:sup>
                              <m:r>
                                <a:rPr lang="en-US" altLang="zh-CN" sz="2000" i="1">
                                  <a:latin typeface="Cambria Math" panose="02040503050406030204" charset="0"/>
                                </a:rPr>
                                <m:t>𝐻</m:t>
                              </m:r>
                            </m:sup>
                          </m:sSup>
                          <m:r>
                            <a:rPr lang="en-US" altLang="zh-CN" sz="2000" b="1" i="1">
                              <a:latin typeface="Cambria Math" panose="02040503050406030204" charset="0"/>
                            </a:rPr>
                            <m:t>𝑹𝒘</m:t>
                          </m:r>
                        </m:e>
                      </m:func>
                      <m:r>
                        <a:rPr lang="en-US" altLang="zh-CN" sz="2000" i="1">
                          <a:latin typeface="Cambria Math" panose="02040503050406030204" charset="0"/>
                        </a:rPr>
                        <m:t>, </m:t>
                      </m:r>
                      <m:r>
                        <a:rPr lang="en-US" altLang="zh-CN" sz="2000" i="1">
                          <a:latin typeface="Cambria Math" panose="02040503050406030204" charset="0"/>
                        </a:rPr>
                        <m:t>𝑠𝑡</m:t>
                      </m:r>
                      <m:r>
                        <a:rPr lang="en-US" altLang="zh-CN" sz="2000" i="1">
                          <a:latin typeface="Cambria Math" panose="02040503050406030204" charset="0"/>
                        </a:rPr>
                        <m:t>.</m:t>
                      </m:r>
                      <m:sSubSup>
                        <m:sSubSupPr>
                          <m:ctrlPr>
                            <a:rPr lang="zh-CN" altLang="zh-CN" sz="2000" i="1"/>
                          </m:ctrlPr>
                        </m:sSubSupPr>
                        <m:e>
                          <m:r>
                            <a:rPr lang="en-US" altLang="zh-CN" sz="2000" b="1" i="1">
                              <a:latin typeface="Cambria Math" panose="02040503050406030204" charset="0"/>
                            </a:rPr>
                            <m:t>𝒘</m:t>
                          </m:r>
                        </m:e>
                        <m:sub>
                          <m:r>
                            <a:rPr lang="en-US" altLang="zh-CN" sz="2000" i="1">
                              <a:latin typeface="Cambria Math" panose="02040503050406030204" charset="0"/>
                            </a:rPr>
                            <m:t> </m:t>
                          </m:r>
                        </m:sub>
                        <m:sup>
                          <m:r>
                            <a:rPr lang="en-US" altLang="zh-CN" sz="2000" i="1">
                              <a:latin typeface="Cambria Math" panose="02040503050406030204" charset="0"/>
                            </a:rPr>
                            <m:t>𝐻</m:t>
                          </m:r>
                        </m:sup>
                      </m:sSubSup>
                      <m:r>
                        <a:rPr lang="en-US" altLang="zh-CN" sz="2000" b="1" i="1">
                          <a:latin typeface="Cambria Math" panose="02040503050406030204" charset="0"/>
                        </a:rPr>
                        <m:t>𝒂</m:t>
                      </m:r>
                      <m:d>
                        <m:dPr>
                          <m:ctrlPr>
                            <a:rPr lang="zh-CN" altLang="zh-CN" sz="2000" i="1"/>
                          </m:ctrlPr>
                        </m:dPr>
                        <m:e>
                          <m:r>
                            <a:rPr lang="en-US" altLang="zh-CN" sz="2000" i="1">
                              <a:latin typeface="Cambria Math" panose="02040503050406030204" charset="0"/>
                            </a:rPr>
                            <m:t>𝜃</m:t>
                          </m:r>
                        </m:e>
                      </m:d>
                      <m:r>
                        <a:rPr lang="en-US" altLang="zh-CN" sz="2000" i="1">
                          <a:latin typeface="Cambria Math" panose="02040503050406030204" charset="0"/>
                        </a:rPr>
                        <m:t>=</m:t>
                      </m:r>
                      <m:r>
                        <a:rPr lang="en-US" altLang="zh-CN" sz="2000" i="1">
                          <a:latin typeface="Cambria Math" panose="02040503050406030204" charset="0"/>
                        </a:rPr>
                        <m:t>1</m:t>
                      </m:r>
                    </m:oMath>
                  </m:oMathPara>
                </a14:m>
                <a:endParaRPr lang="zh-CN" altLang="zh-CN" sz="2000" dirty="0"/>
              </a:p>
            </p:txBody>
          </p:sp>
        </mc:Choice>
        <mc:Fallback>
          <p:sp>
            <p:nvSpPr>
              <p:cNvPr id="6" name="矩形 5"/>
              <p:cNvSpPr>
                <a:spLocks noRot="1" noChangeAspect="1" noMove="1" noResize="1" noEditPoints="1" noAdjustHandles="1" noChangeArrowheads="1" noChangeShapeType="1" noTextEdit="1"/>
              </p:cNvSpPr>
              <p:nvPr/>
            </p:nvSpPr>
            <p:spPr>
              <a:xfrm>
                <a:off x="414068" y="1369731"/>
                <a:ext cx="6096000" cy="4569777"/>
              </a:xfrm>
              <a:prstGeom prst="rect">
                <a:avLst/>
              </a:prstGeom>
              <a:blipFill rotWithShape="1">
                <a:blip r:embed="rId5"/>
                <a:stretch>
                  <a:fillRect l="-1" t="-1" r="1" b="8"/>
                </a:stretch>
              </a:blipFill>
            </p:spPr>
            <p:txBody>
              <a:bodyPr/>
              <a:lstStyle/>
              <a:p>
                <a:r>
                  <a:rPr lang="zh-CN" altLang="en-US">
                    <a:noFill/>
                  </a:rPr>
                  <a:t> </a:t>
                </a:r>
              </a:p>
            </p:txBody>
          </p:sp>
        </mc:Fallback>
      </mc:AlternateContent>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5056262" cy="369332"/>
          </a:xfrm>
          <a:prstGeom prst="rect">
            <a:avLst/>
          </a:prstGeom>
        </p:spPr>
        <p:txBody>
          <a:bodyPr wrap="square">
            <a:spAutoFit/>
          </a:bodyPr>
          <a:lstStyle/>
          <a:p>
            <a:r>
              <a:rPr lang="en-US" altLang="zh-CN" b="1" dirty="0">
                <a:solidFill>
                  <a:srgbClr val="28B5B2"/>
                </a:solidFill>
                <a:latin typeface="Calibri" panose="020F0502020204030204" pitchFamily="34" charset="0"/>
              </a:rPr>
              <a:t>MUSIC(Multiple Signal Classification)</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mc:AlternateContent xmlns:mc="http://schemas.openxmlformats.org/markup-compatibility/2006">
        <mc:Choice xmlns:a14="http://schemas.microsoft.com/office/drawing/2010/main" Requires="a14">
          <p:sp>
            <p:nvSpPr>
              <p:cNvPr id="2" name="矩形 1"/>
              <p:cNvSpPr/>
              <p:nvPr/>
            </p:nvSpPr>
            <p:spPr>
              <a:xfrm>
                <a:off x="466570" y="1249553"/>
                <a:ext cx="6096000" cy="4793363"/>
              </a:xfrm>
              <a:prstGeom prst="rect">
                <a:avLst/>
              </a:prstGeom>
            </p:spPr>
            <p:txBody>
              <a:bodyPr>
                <a:spAutoFit/>
              </a:bodyPr>
              <a:lstStyle/>
              <a:p>
                <a:r>
                  <a:rPr lang="en-US" altLang="zh-CN" sz="2000" dirty="0"/>
                  <a:t>The MUSIC algorithm is also called the decomposition subspace algorithm. The MUSIC algorithm has good angle measurement performance when performing DOA estimation on non-coherent signal sources. Since the MUSIC algorithm breaks through the performance bottleneck of the linear prediction algorithm, it can distinguish multiple target signal sources existing in a beam.</a:t>
                </a:r>
                <a:endParaRPr lang="zh-CN" altLang="zh-CN" sz="2000" dirty="0"/>
              </a:p>
              <a:p>
                <a:r>
                  <a:rPr lang="en-US" altLang="zh-CN" sz="2000" dirty="0"/>
                  <a:t>The mathematical model of the target signal source is:</a:t>
                </a:r>
                <a:endParaRPr lang="zh-CN" altLang="zh-CN" sz="2000" dirty="0"/>
              </a:p>
              <a:p>
                <a14:m>
                  <m:oMath xmlns:m="http://schemas.openxmlformats.org/officeDocument/2006/math">
                    <m:r>
                      <a:rPr lang="en-US" altLang="zh-CN" sz="2000" b="1" i="1">
                        <a:latin typeface="Cambria Math" panose="02040503050406030204" charset="0"/>
                      </a:rPr>
                      <m:t>𝒙</m:t>
                    </m:r>
                    <m:sSub>
                      <m:sSubPr>
                        <m:ctrlPr>
                          <a:rPr lang="zh-CN" altLang="zh-CN" sz="2000" i="1"/>
                        </m:ctrlPr>
                      </m:sSubPr>
                      <m:e>
                        <m:d>
                          <m:dPr>
                            <m:ctrlPr>
                              <a:rPr lang="zh-CN" altLang="zh-CN" sz="2000" i="1"/>
                            </m:ctrlPr>
                          </m:dPr>
                          <m:e>
                            <m:r>
                              <a:rPr lang="en-US" altLang="zh-CN" sz="2000" i="1">
                                <a:latin typeface="Cambria Math" panose="02040503050406030204" charset="0"/>
                              </a:rPr>
                              <m:t>𝑛</m:t>
                            </m:r>
                          </m:e>
                        </m:d>
                      </m:e>
                      <m:sub>
                        <m:r>
                          <a:rPr lang="en-US" altLang="zh-CN" sz="2000" i="1">
                            <a:latin typeface="Cambria Math" panose="02040503050406030204" charset="0"/>
                          </a:rPr>
                          <m:t>𝑀</m:t>
                        </m:r>
                        <m:r>
                          <a:rPr lang="en-US" altLang="zh-CN" sz="2000" i="1">
                            <a:latin typeface="Cambria Math" panose="02040503050406030204" charset="0"/>
                          </a:rPr>
                          <m:t>×</m:t>
                        </m:r>
                        <m:r>
                          <a:rPr lang="en-US" altLang="zh-CN" sz="2000" i="1">
                            <a:latin typeface="Cambria Math" panose="02040503050406030204" charset="0"/>
                          </a:rPr>
                          <m:t>1</m:t>
                        </m:r>
                      </m:sub>
                    </m:sSub>
                    <m:r>
                      <a:rPr lang="en-US" altLang="zh-CN" sz="2000" i="1">
                        <a:latin typeface="Cambria Math" panose="02040503050406030204" charset="0"/>
                      </a:rPr>
                      <m:t>=</m:t>
                    </m:r>
                    <m:sSub>
                      <m:sSubPr>
                        <m:ctrlPr>
                          <a:rPr lang="zh-CN" altLang="zh-CN" sz="2000" i="1"/>
                        </m:ctrlPr>
                      </m:sSubPr>
                      <m:e>
                        <m:r>
                          <a:rPr lang="en-US" altLang="zh-CN" sz="2000" b="1" i="1">
                            <a:latin typeface="Cambria Math" panose="02040503050406030204" charset="0"/>
                          </a:rPr>
                          <m:t>𝑨</m:t>
                        </m:r>
                      </m:e>
                      <m:sub>
                        <m:r>
                          <a:rPr lang="en-US" altLang="zh-CN" sz="2000" i="1">
                            <a:latin typeface="Cambria Math" panose="02040503050406030204" charset="0"/>
                          </a:rPr>
                          <m:t>𝑀</m:t>
                        </m:r>
                        <m:r>
                          <a:rPr lang="en-US" altLang="zh-CN" sz="2000" i="1">
                            <a:latin typeface="Cambria Math" panose="02040503050406030204" charset="0"/>
                          </a:rPr>
                          <m:t>×</m:t>
                        </m:r>
                        <m:r>
                          <a:rPr lang="en-US" altLang="zh-CN" sz="2000" i="1">
                            <a:latin typeface="Cambria Math" panose="02040503050406030204" charset="0"/>
                          </a:rPr>
                          <m:t>𝑁</m:t>
                        </m:r>
                      </m:sub>
                    </m:sSub>
                    <m:d>
                      <m:dPr>
                        <m:ctrlPr>
                          <a:rPr lang="zh-CN" altLang="zh-CN" sz="2000" b="1" i="1"/>
                        </m:ctrlPr>
                      </m:dPr>
                      <m:e>
                        <m:r>
                          <a:rPr lang="en-US" altLang="zh-CN" sz="2000" i="1">
                            <a:latin typeface="Cambria Math" panose="02040503050406030204" charset="0"/>
                          </a:rPr>
                          <m:t>𝜃</m:t>
                        </m:r>
                      </m:e>
                    </m:d>
                    <m:r>
                      <a:rPr lang="en-US" altLang="zh-CN" sz="2000" b="1" i="1">
                        <a:latin typeface="Cambria Math" panose="02040503050406030204" charset="0"/>
                      </a:rPr>
                      <m:t>𝒔</m:t>
                    </m:r>
                    <m:sSub>
                      <m:sSubPr>
                        <m:ctrlPr>
                          <a:rPr lang="zh-CN" altLang="zh-CN" sz="2000" i="1"/>
                        </m:ctrlPr>
                      </m:sSubPr>
                      <m:e>
                        <m:d>
                          <m:dPr>
                            <m:ctrlPr>
                              <a:rPr lang="zh-CN" altLang="zh-CN" sz="2000" i="1"/>
                            </m:ctrlPr>
                          </m:dPr>
                          <m:e>
                            <m:r>
                              <a:rPr lang="en-US" altLang="zh-CN" sz="2000" i="1">
                                <a:latin typeface="Cambria Math" panose="02040503050406030204" charset="0"/>
                              </a:rPr>
                              <m:t>𝑛</m:t>
                            </m:r>
                          </m:e>
                        </m:d>
                      </m:e>
                      <m:sub>
                        <m:r>
                          <a:rPr lang="en-US" altLang="zh-CN" sz="2000" i="1">
                            <a:latin typeface="Cambria Math" panose="02040503050406030204" charset="0"/>
                          </a:rPr>
                          <m:t>𝑁</m:t>
                        </m:r>
                        <m:r>
                          <a:rPr lang="en-US" altLang="zh-CN" sz="2000" i="1">
                            <a:latin typeface="Cambria Math" panose="02040503050406030204" charset="0"/>
                          </a:rPr>
                          <m:t>×</m:t>
                        </m:r>
                        <m:r>
                          <a:rPr lang="en-US" altLang="zh-CN" sz="2000" i="1">
                            <a:latin typeface="Cambria Math" panose="02040503050406030204" charset="0"/>
                          </a:rPr>
                          <m:t>1</m:t>
                        </m:r>
                      </m:sub>
                    </m:sSub>
                    <m:r>
                      <a:rPr lang="en-US" altLang="zh-CN" sz="2000" i="1">
                        <a:latin typeface="Cambria Math" panose="02040503050406030204" charset="0"/>
                      </a:rPr>
                      <m:t>+</m:t>
                    </m:r>
                    <m:r>
                      <a:rPr lang="en-US" altLang="zh-CN" sz="2000" b="1" i="1">
                        <a:latin typeface="Cambria Math" panose="02040503050406030204" charset="0"/>
                      </a:rPr>
                      <m:t>𝒛</m:t>
                    </m:r>
                    <m:sSub>
                      <m:sSubPr>
                        <m:ctrlPr>
                          <a:rPr lang="zh-CN" altLang="zh-CN" sz="2000" i="1"/>
                        </m:ctrlPr>
                      </m:sSubPr>
                      <m:e>
                        <m:d>
                          <m:dPr>
                            <m:ctrlPr>
                              <a:rPr lang="zh-CN" altLang="zh-CN" sz="2000" i="1"/>
                            </m:ctrlPr>
                          </m:dPr>
                          <m:e>
                            <m:r>
                              <a:rPr lang="en-US" altLang="zh-CN" sz="2000" i="1">
                                <a:latin typeface="Cambria Math" panose="02040503050406030204" charset="0"/>
                              </a:rPr>
                              <m:t>𝑛</m:t>
                            </m:r>
                          </m:e>
                        </m:d>
                      </m:e>
                      <m:sub>
                        <m:r>
                          <a:rPr lang="en-US" altLang="zh-CN" sz="2000" i="1">
                            <a:latin typeface="Cambria Math" panose="02040503050406030204" charset="0"/>
                          </a:rPr>
                          <m:t>𝑀</m:t>
                        </m:r>
                        <m:r>
                          <a:rPr lang="en-US" altLang="zh-CN" sz="2000" i="1">
                            <a:latin typeface="Cambria Math" panose="02040503050406030204" charset="0"/>
                          </a:rPr>
                          <m:t>×</m:t>
                        </m:r>
                        <m:r>
                          <a:rPr lang="en-US" altLang="zh-CN" sz="2000" i="1">
                            <a:latin typeface="Cambria Math" panose="02040503050406030204" charset="0"/>
                          </a:rPr>
                          <m:t>1</m:t>
                        </m:r>
                      </m:sub>
                    </m:sSub>
                    <m:r>
                      <a:rPr lang="en-US" altLang="zh-CN" sz="2000" i="1">
                        <a:latin typeface="Cambria Math" panose="02040503050406030204" charset="0"/>
                      </a:rPr>
                      <m:t>   </m:t>
                    </m:r>
                  </m:oMath>
                </a14:m>
                <a:r>
                  <a:rPr lang="en-US" altLang="zh-CN" sz="2000" dirty="0" smtClean="0"/>
                  <a:t>Assuming </a:t>
                </a:r>
                <a:r>
                  <a:rPr lang="en-US" altLang="zh-CN" sz="2000" dirty="0"/>
                  <a:t>that the noise is spatially ideal white noise and the noise power is </a:t>
                </a:r>
                <a14:m>
                  <m:oMath xmlns:m="http://schemas.openxmlformats.org/officeDocument/2006/math">
                    <m:sSup>
                      <m:sSupPr>
                        <m:ctrlPr>
                          <a:rPr lang="zh-CN" altLang="zh-CN" sz="2000" i="1"/>
                        </m:ctrlPr>
                      </m:sSupPr>
                      <m:e>
                        <m:r>
                          <a:rPr lang="en-US" altLang="zh-CN" sz="2000" i="1">
                            <a:latin typeface="Cambria Math" panose="02040503050406030204" charset="0"/>
                          </a:rPr>
                          <m:t>𝜎</m:t>
                        </m:r>
                      </m:e>
                      <m:sup>
                        <m:r>
                          <a:rPr lang="en-US" altLang="zh-CN" sz="2000" i="1">
                            <a:latin typeface="Cambria Math" panose="02040503050406030204" charset="0"/>
                          </a:rPr>
                          <m:t>2</m:t>
                        </m:r>
                      </m:sup>
                    </m:sSup>
                  </m:oMath>
                </a14:m>
                <a:r>
                  <a:rPr lang="en-US" altLang="zh-CN" sz="2000" dirty="0"/>
                  <a:t>, the received data covariance matrix </a:t>
                </a:r>
                <a14:m>
                  <m:oMath xmlns:m="http://schemas.openxmlformats.org/officeDocument/2006/math">
                    <m:r>
                      <a:rPr lang="en-US" altLang="zh-CN" sz="2000" b="1" i="1">
                        <a:latin typeface="Cambria Math" panose="02040503050406030204" charset="0"/>
                      </a:rPr>
                      <m:t>𝑹</m:t>
                    </m:r>
                  </m:oMath>
                </a14:m>
                <a:r>
                  <a:rPr lang="en-US" altLang="zh-CN" sz="2000" dirty="0"/>
                  <a:t> of the antenna array can be obtained from above:</a:t>
                </a:r>
                <a:endParaRPr lang="zh-CN" altLang="zh-CN" sz="2000" dirty="0"/>
              </a:p>
              <a:p>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charset="0"/>
                        </a:rPr>
                        <m:t>𝑹</m:t>
                      </m:r>
                      <m:r>
                        <a:rPr lang="en-US" altLang="zh-CN" sz="2000" i="1">
                          <a:latin typeface="Cambria Math" panose="02040503050406030204" charset="0"/>
                        </a:rPr>
                        <m:t>=</m:t>
                      </m:r>
                      <m:r>
                        <a:rPr lang="en-US" altLang="zh-CN" sz="2000" i="1">
                          <a:latin typeface="Cambria Math" panose="02040503050406030204" charset="0"/>
                        </a:rPr>
                        <m:t>𝐸</m:t>
                      </m:r>
                      <m:d>
                        <m:dPr>
                          <m:begChr m:val="["/>
                          <m:endChr m:val="]"/>
                          <m:ctrlPr>
                            <a:rPr lang="zh-CN" altLang="zh-CN" sz="2000" i="1"/>
                          </m:ctrlPr>
                        </m:dPr>
                        <m:e>
                          <m:r>
                            <a:rPr lang="en-US" altLang="zh-CN" sz="2000" b="1" i="1">
                              <a:latin typeface="Cambria Math" panose="02040503050406030204" charset="0"/>
                            </a:rPr>
                            <m:t>𝒙</m:t>
                          </m:r>
                          <m:d>
                            <m:dPr>
                              <m:ctrlPr>
                                <a:rPr lang="zh-CN" altLang="zh-CN" sz="2000" i="1"/>
                              </m:ctrlPr>
                            </m:dPr>
                            <m:e>
                              <m:r>
                                <a:rPr lang="en-US" altLang="zh-CN" sz="2000" i="1">
                                  <a:latin typeface="Cambria Math" panose="02040503050406030204" charset="0"/>
                                </a:rPr>
                                <m:t>𝑛</m:t>
                              </m:r>
                            </m:e>
                          </m:d>
                          <m:sSup>
                            <m:sSupPr>
                              <m:ctrlPr>
                                <a:rPr lang="zh-CN" altLang="zh-CN" sz="2000" i="1"/>
                              </m:ctrlPr>
                            </m:sSupPr>
                            <m:e>
                              <m:r>
                                <a:rPr lang="en-US" altLang="zh-CN" sz="2000" b="1" i="1">
                                  <a:latin typeface="Cambria Math" panose="02040503050406030204" charset="0"/>
                                </a:rPr>
                                <m:t>𝒙</m:t>
                              </m:r>
                            </m:e>
                            <m:sup>
                              <m:r>
                                <a:rPr lang="en-US" altLang="zh-CN" sz="2000" i="1">
                                  <a:latin typeface="Cambria Math" panose="02040503050406030204" charset="0"/>
                                </a:rPr>
                                <m:t>𝐻</m:t>
                              </m:r>
                            </m:sup>
                          </m:sSup>
                          <m:d>
                            <m:dPr>
                              <m:ctrlPr>
                                <a:rPr lang="zh-CN" altLang="zh-CN" sz="2000" i="1"/>
                              </m:ctrlPr>
                            </m:dPr>
                            <m:e>
                              <m:r>
                                <a:rPr lang="en-US" altLang="zh-CN" sz="2000" i="1">
                                  <a:latin typeface="Cambria Math" panose="02040503050406030204" charset="0"/>
                                </a:rPr>
                                <m:t>𝑛</m:t>
                              </m:r>
                            </m:e>
                          </m:d>
                        </m:e>
                      </m:d>
                      <m:r>
                        <a:rPr lang="en-US" altLang="zh-CN" sz="2000" i="1">
                          <a:latin typeface="Cambria Math" panose="02040503050406030204" charset="0"/>
                        </a:rPr>
                        <m:t>=</m:t>
                      </m:r>
                      <m:r>
                        <a:rPr lang="en-US" altLang="zh-CN" sz="2000" b="1" i="1">
                          <a:latin typeface="Cambria Math" panose="02040503050406030204" charset="0"/>
                        </a:rPr>
                        <m:t>𝑨</m:t>
                      </m:r>
                      <m:r>
                        <a:rPr lang="en-US" altLang="zh-CN" sz="2000" i="1">
                          <a:latin typeface="Cambria Math" panose="02040503050406030204" charset="0"/>
                        </a:rPr>
                        <m:t>𝐸</m:t>
                      </m:r>
                      <m:d>
                        <m:dPr>
                          <m:begChr m:val="["/>
                          <m:endChr m:val="]"/>
                          <m:ctrlPr>
                            <a:rPr lang="zh-CN" altLang="zh-CN" sz="2000" i="1"/>
                          </m:ctrlPr>
                        </m:dPr>
                        <m:e>
                          <m:r>
                            <a:rPr lang="en-US" altLang="zh-CN" sz="2000" b="1" i="1">
                              <a:latin typeface="Cambria Math" panose="02040503050406030204" charset="0"/>
                            </a:rPr>
                            <m:t>𝑺</m:t>
                          </m:r>
                          <m:sSup>
                            <m:sSupPr>
                              <m:ctrlPr>
                                <a:rPr lang="zh-CN" altLang="zh-CN" sz="2000" i="1"/>
                              </m:ctrlPr>
                            </m:sSupPr>
                            <m:e>
                              <m:r>
                                <a:rPr lang="en-US" altLang="zh-CN" sz="2000" b="1" i="1">
                                  <a:latin typeface="Cambria Math" panose="02040503050406030204" charset="0"/>
                                </a:rPr>
                                <m:t>𝑺</m:t>
                              </m:r>
                            </m:e>
                            <m:sup>
                              <m:r>
                                <a:rPr lang="en-US" altLang="zh-CN" sz="2000" i="1">
                                  <a:latin typeface="Cambria Math" panose="02040503050406030204" charset="0"/>
                                </a:rPr>
                                <m:t>𝐻</m:t>
                              </m:r>
                            </m:sup>
                          </m:sSup>
                        </m:e>
                      </m:d>
                      <m:sSup>
                        <m:sSupPr>
                          <m:ctrlPr>
                            <a:rPr lang="zh-CN" altLang="zh-CN" sz="2000" i="1"/>
                          </m:ctrlPr>
                        </m:sSupPr>
                        <m:e>
                          <m:r>
                            <a:rPr lang="en-US" altLang="zh-CN" sz="2000" b="1" i="1">
                              <a:latin typeface="Cambria Math" panose="02040503050406030204" charset="0"/>
                            </a:rPr>
                            <m:t>𝑨</m:t>
                          </m:r>
                        </m:e>
                        <m:sup>
                          <m:r>
                            <a:rPr lang="en-US" altLang="zh-CN" sz="2000" i="1">
                              <a:latin typeface="Cambria Math" panose="02040503050406030204" charset="0"/>
                            </a:rPr>
                            <m:t>𝐻</m:t>
                          </m:r>
                        </m:sup>
                      </m:sSup>
                      <m:r>
                        <a:rPr lang="en-US" altLang="zh-CN" sz="2000" i="1">
                          <a:latin typeface="Cambria Math" panose="02040503050406030204" charset="0"/>
                        </a:rPr>
                        <m:t>+</m:t>
                      </m:r>
                      <m:sSup>
                        <m:sSupPr>
                          <m:ctrlPr>
                            <a:rPr lang="zh-CN" altLang="zh-CN" sz="2000" i="1"/>
                          </m:ctrlPr>
                        </m:sSupPr>
                        <m:e>
                          <m:r>
                            <a:rPr lang="en-US" altLang="zh-CN" sz="2000" i="1">
                              <a:latin typeface="Cambria Math" panose="02040503050406030204" charset="0"/>
                            </a:rPr>
                            <m:t>𝜎</m:t>
                          </m:r>
                        </m:e>
                        <m:sup>
                          <m:r>
                            <a:rPr lang="en-US" altLang="zh-CN" sz="2000" i="1">
                              <a:latin typeface="Cambria Math" panose="02040503050406030204" charset="0"/>
                            </a:rPr>
                            <m:t>2</m:t>
                          </m:r>
                        </m:sup>
                      </m:sSup>
                      <m:r>
                        <a:rPr lang="en-US" altLang="zh-CN" sz="2000" b="1" i="1">
                          <a:latin typeface="Cambria Math" panose="02040503050406030204" charset="0"/>
                        </a:rPr>
                        <m:t>𝑰</m:t>
                      </m:r>
                      <m:r>
                        <a:rPr lang="en-US" altLang="zh-CN" sz="2000" b="1" i="1">
                          <a:latin typeface="Cambria Math" panose="02040503050406030204" charset="0"/>
                        </a:rPr>
                        <m:t>=</m:t>
                      </m:r>
                      <m:r>
                        <a:rPr lang="en-US" altLang="zh-CN" sz="2000" b="1" i="1">
                          <a:latin typeface="Cambria Math" panose="02040503050406030204" charset="0"/>
                        </a:rPr>
                        <m:t>𝑨</m:t>
                      </m:r>
                      <m:sSub>
                        <m:sSubPr>
                          <m:ctrlPr>
                            <a:rPr lang="zh-CN" altLang="zh-CN" sz="2000" b="1" i="1"/>
                          </m:ctrlPr>
                        </m:sSubPr>
                        <m:e>
                          <m:r>
                            <a:rPr lang="en-US" altLang="zh-CN" sz="2000" b="1" i="1">
                              <a:latin typeface="Cambria Math" panose="02040503050406030204" charset="0"/>
                            </a:rPr>
                            <m:t>𝑹</m:t>
                          </m:r>
                        </m:e>
                        <m:sub>
                          <m:r>
                            <a:rPr lang="en-US" altLang="zh-CN" sz="2000" i="1">
                              <a:latin typeface="Cambria Math" panose="02040503050406030204" charset="0"/>
                            </a:rPr>
                            <m:t>𝑆</m:t>
                          </m:r>
                        </m:sub>
                      </m:sSub>
                      <m:sSup>
                        <m:sSupPr>
                          <m:ctrlPr>
                            <a:rPr lang="zh-CN" altLang="zh-CN" sz="2000" b="1" i="1"/>
                          </m:ctrlPr>
                        </m:sSupPr>
                        <m:e>
                          <m:r>
                            <a:rPr lang="en-US" altLang="zh-CN" sz="2000" b="1" i="1">
                              <a:latin typeface="Cambria Math" panose="02040503050406030204" charset="0"/>
                            </a:rPr>
                            <m:t>𝑨</m:t>
                          </m:r>
                        </m:e>
                        <m:sup>
                          <m:r>
                            <a:rPr lang="en-US" altLang="zh-CN" sz="2000" i="1">
                              <a:latin typeface="Cambria Math" panose="02040503050406030204" charset="0"/>
                            </a:rPr>
                            <m:t>𝐻</m:t>
                          </m:r>
                        </m:sup>
                      </m:sSup>
                      <m:r>
                        <a:rPr lang="en-US" altLang="zh-CN" sz="2000" b="1" i="1">
                          <a:latin typeface="Cambria Math" panose="02040503050406030204" charset="0"/>
                        </a:rPr>
                        <m:t>+</m:t>
                      </m:r>
                      <m:sSup>
                        <m:sSupPr>
                          <m:ctrlPr>
                            <a:rPr lang="zh-CN" altLang="zh-CN" sz="2000" i="1"/>
                          </m:ctrlPr>
                        </m:sSupPr>
                        <m:e>
                          <m:r>
                            <a:rPr lang="en-US" altLang="zh-CN" sz="2000" i="1">
                              <a:latin typeface="Cambria Math" panose="02040503050406030204" charset="0"/>
                            </a:rPr>
                            <m:t>𝜎</m:t>
                          </m:r>
                        </m:e>
                        <m:sup>
                          <m:r>
                            <a:rPr lang="en-US" altLang="zh-CN" sz="2000" i="1">
                              <a:latin typeface="Cambria Math" panose="02040503050406030204" charset="0"/>
                            </a:rPr>
                            <m:t>2</m:t>
                          </m:r>
                        </m:sup>
                      </m:sSup>
                      <m:r>
                        <a:rPr lang="en-US" altLang="zh-CN" sz="2000" b="1" i="1">
                          <a:latin typeface="Cambria Math" panose="02040503050406030204" charset="0"/>
                        </a:rPr>
                        <m:t>𝑰</m:t>
                      </m:r>
                    </m:oMath>
                  </m:oMathPara>
                </a14:m>
                <a:endParaRPr lang="zh-CN" altLang="zh-CN" dirty="0"/>
              </a:p>
            </p:txBody>
          </p:sp>
        </mc:Choice>
        <mc:Fallback>
          <p:sp>
            <p:nvSpPr>
              <p:cNvPr id="2" name="矩形 1"/>
              <p:cNvSpPr>
                <a:spLocks noRot="1" noChangeAspect="1" noMove="1" noResize="1" noEditPoints="1" noAdjustHandles="1" noChangeArrowheads="1" noChangeShapeType="1" noTextEdit="1"/>
              </p:cNvSpPr>
              <p:nvPr/>
            </p:nvSpPr>
            <p:spPr>
              <a:xfrm>
                <a:off x="466570" y="1249553"/>
                <a:ext cx="6096000" cy="4793363"/>
              </a:xfrm>
              <a:prstGeom prst="rect">
                <a:avLst/>
              </a:prstGeom>
              <a:blipFill rotWithShape="1">
                <a:blip r:embed="rId4"/>
                <a:stretch>
                  <a:fillRect l="-8" t="-11" r="8" b="5"/>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clrChange>
              <a:clrFrom>
                <a:srgbClr val="F0F0F0"/>
              </a:clrFrom>
              <a:clrTo>
                <a:srgbClr val="F0F0F0">
                  <a:alpha val="0"/>
                </a:srgbClr>
              </a:clrTo>
            </a:clrChange>
          </a:blip>
          <a:stretch>
            <a:fillRect/>
          </a:stretch>
        </p:blipFill>
        <p:spPr>
          <a:xfrm>
            <a:off x="6671093" y="1684260"/>
            <a:ext cx="5203075" cy="3316262"/>
          </a:xfrm>
          <a:prstGeom prst="rect">
            <a:avLst/>
          </a:prstGeom>
        </p:spPr>
      </p:pic>
      <p:sp>
        <p:nvSpPr>
          <p:cNvPr id="4" name="矩形 3"/>
          <p:cNvSpPr/>
          <p:nvPr/>
        </p:nvSpPr>
        <p:spPr>
          <a:xfrm>
            <a:off x="7107614" y="5124893"/>
            <a:ext cx="4330032" cy="369332"/>
          </a:xfrm>
          <a:prstGeom prst="rect">
            <a:avLst/>
          </a:prstGeom>
        </p:spPr>
        <p:txBody>
          <a:bodyPr wrap="none">
            <a:spAutoFit/>
          </a:bodyPr>
          <a:lstStyle/>
          <a:p>
            <a:r>
              <a:rPr lang="en-US" altLang="zh-CN" dirty="0" err="1"/>
              <a:t>Matlab</a:t>
            </a:r>
            <a:r>
              <a:rPr lang="en-US" altLang="zh-CN" dirty="0"/>
              <a:t> simulation for the music algorithm</a:t>
            </a:r>
            <a:endParaRPr lang="zh-CN" altLang="en-US"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89926"/>
          <a:stretch>
            <a:fillRect/>
          </a:stretch>
        </p:blipFill>
        <p:spPr>
          <a:xfrm>
            <a:off x="-13252" y="6676373"/>
            <a:ext cx="12192000" cy="199556"/>
          </a:xfrm>
          <a:prstGeom prst="rect">
            <a:avLst/>
          </a:prstGeom>
        </p:spPr>
      </p:pic>
      <p:pic>
        <p:nvPicPr>
          <p:cNvPr id="8" name="图片 7"/>
          <p:cNvPicPr>
            <a:picLocks noChangeAspect="1"/>
          </p:cNvPicPr>
          <p:nvPr/>
        </p:nvPicPr>
        <p:blipFill>
          <a:blip r:embed="rId2"/>
          <a:stretch>
            <a:fillRect/>
          </a:stretch>
        </p:blipFill>
        <p:spPr>
          <a:xfrm>
            <a:off x="466570" y="170798"/>
            <a:ext cx="265554" cy="934751"/>
          </a:xfrm>
          <a:prstGeom prst="rect">
            <a:avLst/>
          </a:prstGeom>
        </p:spPr>
      </p:pic>
      <p:pic>
        <p:nvPicPr>
          <p:cNvPr id="5" name="图片 4"/>
          <p:cNvPicPr>
            <a:picLocks noChangeAspect="1"/>
          </p:cNvPicPr>
          <p:nvPr/>
        </p:nvPicPr>
        <p:blipFill>
          <a:blip r:embed="rId3"/>
          <a:stretch>
            <a:fillRect/>
          </a:stretch>
        </p:blipFill>
        <p:spPr>
          <a:xfrm>
            <a:off x="9515388" y="485139"/>
            <a:ext cx="2358781" cy="579748"/>
          </a:xfrm>
          <a:prstGeom prst="rect">
            <a:avLst/>
          </a:prstGeom>
        </p:spPr>
      </p:pic>
      <p:sp>
        <p:nvSpPr>
          <p:cNvPr id="11" name="矩形 10"/>
          <p:cNvSpPr/>
          <p:nvPr/>
        </p:nvSpPr>
        <p:spPr>
          <a:xfrm>
            <a:off x="803949" y="880221"/>
            <a:ext cx="5056262" cy="369332"/>
          </a:xfrm>
          <a:prstGeom prst="rect">
            <a:avLst/>
          </a:prstGeom>
        </p:spPr>
        <p:txBody>
          <a:bodyPr wrap="square">
            <a:spAutoFit/>
          </a:bodyPr>
          <a:lstStyle/>
          <a:p>
            <a:r>
              <a:rPr lang="en-US" altLang="zh-CN" b="1" dirty="0">
                <a:solidFill>
                  <a:srgbClr val="28B5B2"/>
                </a:solidFill>
                <a:latin typeface="Calibri" panose="020F0502020204030204" pitchFamily="34" charset="0"/>
              </a:rPr>
              <a:t>MUSIC(Multiple Signal Classification)</a:t>
            </a:r>
            <a:endParaRPr lang="en-US" altLang="zh-CN" b="1" dirty="0">
              <a:solidFill>
                <a:srgbClr val="28B5B2"/>
              </a:solidFill>
              <a:latin typeface="Calibri" panose="020F0502020204030204" pitchFamily="34" charset="0"/>
            </a:endParaRPr>
          </a:p>
        </p:txBody>
      </p:sp>
      <p:sp>
        <p:nvSpPr>
          <p:cNvPr id="10" name="标题 1"/>
          <p:cNvSpPr txBox="1"/>
          <p:nvPr/>
        </p:nvSpPr>
        <p:spPr>
          <a:xfrm>
            <a:off x="732124" y="-126912"/>
            <a:ext cx="9144000" cy="12241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200000"/>
              </a:lnSpc>
            </a:pPr>
            <a:r>
              <a:rPr lang="en-US" altLang="zh-CN" sz="3600" b="1" dirty="0" smtClean="0">
                <a:solidFill>
                  <a:srgbClr val="28B5B2"/>
                </a:solidFill>
                <a:latin typeface="Calibri" panose="020F0502020204030204" pitchFamily="34" charset="0"/>
              </a:rPr>
              <a:t>DOA Tech Background</a:t>
            </a:r>
            <a:endParaRPr lang="en-US" altLang="zh-CN" sz="3600" b="1" dirty="0">
              <a:solidFill>
                <a:srgbClr val="28B5B2"/>
              </a:solidFill>
              <a:latin typeface="Calibri" panose="020F0502020204030204" pitchFamily="34" charset="0"/>
            </a:endParaRPr>
          </a:p>
        </p:txBody>
      </p:sp>
      <mc:AlternateContent xmlns:mc="http://schemas.openxmlformats.org/markup-compatibility/2006">
        <mc:Choice xmlns:a14="http://schemas.microsoft.com/office/drawing/2010/main" Requires="a14">
          <p:sp>
            <p:nvSpPr>
              <p:cNvPr id="2" name="矩形 1"/>
              <p:cNvSpPr/>
              <p:nvPr/>
            </p:nvSpPr>
            <p:spPr>
              <a:xfrm>
                <a:off x="466570" y="1514097"/>
                <a:ext cx="6096000" cy="3200556"/>
              </a:xfrm>
              <a:prstGeom prst="rect">
                <a:avLst/>
              </a:prstGeom>
            </p:spPr>
            <p:txBody>
              <a:bodyPr>
                <a:spAutoFit/>
              </a:bodyPr>
              <a:lstStyle/>
              <a:p>
                <a:r>
                  <a:rPr lang="en-US" altLang="zh-CN" sz="2000" dirty="0"/>
                  <a:t>Eigenvalue decomposition of</a:t>
                </a:r>
                <a:r>
                  <a:rPr lang="en-US" altLang="zh-CN" sz="2000" b="1" dirty="0"/>
                  <a:t> </a:t>
                </a:r>
                <a14:m>
                  <m:oMath xmlns:m="http://schemas.openxmlformats.org/officeDocument/2006/math">
                    <m:r>
                      <a:rPr lang="en-US" altLang="zh-CN" sz="2000" b="1" i="1">
                        <a:latin typeface="Cambria Math" panose="02040503050406030204" charset="0"/>
                      </a:rPr>
                      <m:t>𝑹</m:t>
                    </m:r>
                  </m:oMath>
                </a14:m>
                <a:r>
                  <a:rPr lang="en-US" altLang="zh-CN" sz="2000" b="1" dirty="0"/>
                  <a:t>:</a:t>
                </a:r>
                <a:endParaRPr lang="zh-CN" altLang="zh-CN" sz="2000" dirty="0"/>
              </a:p>
              <a:p>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charset="0"/>
                        </a:rPr>
                        <m:t>𝑹</m:t>
                      </m:r>
                      <m:r>
                        <a:rPr lang="en-US" altLang="zh-CN" sz="2000" i="1">
                          <a:latin typeface="Cambria Math" panose="02040503050406030204" charset="0"/>
                        </a:rPr>
                        <m:t>=</m:t>
                      </m:r>
                      <m:sSub>
                        <m:sSubPr>
                          <m:ctrlPr>
                            <a:rPr lang="zh-CN" altLang="zh-CN" sz="2000" i="1"/>
                          </m:ctrlPr>
                        </m:sSubPr>
                        <m:e>
                          <m:r>
                            <a:rPr lang="en-US" altLang="zh-CN" sz="2000" b="1" i="1">
                              <a:latin typeface="Cambria Math" panose="02040503050406030204" charset="0"/>
                            </a:rPr>
                            <m:t>𝑼</m:t>
                          </m:r>
                        </m:e>
                        <m:sub>
                          <m:r>
                            <a:rPr lang="en-US" altLang="zh-CN" sz="2000" i="1">
                              <a:latin typeface="Cambria Math" panose="02040503050406030204" charset="0"/>
                            </a:rPr>
                            <m:t>𝑆</m:t>
                          </m:r>
                        </m:sub>
                      </m:sSub>
                      <m:sSub>
                        <m:sSubPr>
                          <m:ctrlPr>
                            <a:rPr lang="zh-CN" altLang="zh-CN" sz="2000" i="1"/>
                          </m:ctrlPr>
                        </m:sSubPr>
                        <m:e>
                          <m:r>
                            <a:rPr lang="en-US" altLang="zh-CN" sz="2000" b="1" i="1">
                              <a:latin typeface="Cambria Math" panose="02040503050406030204" charset="0"/>
                            </a:rPr>
                            <m:t>𝑫</m:t>
                          </m:r>
                        </m:e>
                        <m:sub>
                          <m:r>
                            <a:rPr lang="en-US" altLang="zh-CN" sz="2000" i="1">
                              <a:latin typeface="Cambria Math" panose="02040503050406030204" charset="0"/>
                            </a:rPr>
                            <m:t>𝑆</m:t>
                          </m:r>
                        </m:sub>
                      </m:sSub>
                      <m:sSubSup>
                        <m:sSubSupPr>
                          <m:ctrlPr>
                            <a:rPr lang="zh-CN" altLang="zh-CN" sz="2000" i="1"/>
                          </m:ctrlPr>
                        </m:sSubSupPr>
                        <m:e>
                          <m:r>
                            <a:rPr lang="en-US" altLang="zh-CN" sz="2000" b="1" i="1">
                              <a:latin typeface="Cambria Math" panose="02040503050406030204" charset="0"/>
                            </a:rPr>
                            <m:t>𝑼</m:t>
                          </m:r>
                        </m:e>
                        <m:sub>
                          <m:r>
                            <a:rPr lang="en-US" altLang="zh-CN" sz="2000" i="1">
                              <a:latin typeface="Cambria Math" panose="02040503050406030204" charset="0"/>
                            </a:rPr>
                            <m:t>𝑆</m:t>
                          </m:r>
                        </m:sub>
                        <m:sup>
                          <m:r>
                            <a:rPr lang="en-US" altLang="zh-CN" sz="2000" i="1">
                              <a:latin typeface="Cambria Math" panose="02040503050406030204" charset="0"/>
                            </a:rPr>
                            <m:t>𝐻</m:t>
                          </m:r>
                        </m:sup>
                      </m:sSubSup>
                      <m:r>
                        <a:rPr lang="en-US" altLang="zh-CN" sz="2000" i="1">
                          <a:latin typeface="Cambria Math" panose="02040503050406030204" charset="0"/>
                        </a:rPr>
                        <m:t>+</m:t>
                      </m:r>
                      <m:sSub>
                        <m:sSubPr>
                          <m:ctrlPr>
                            <a:rPr lang="zh-CN" altLang="zh-CN" sz="2000" i="1"/>
                          </m:ctrlPr>
                        </m:sSubPr>
                        <m:e>
                          <m:r>
                            <a:rPr lang="en-US" altLang="zh-CN" sz="2000" b="1" i="1">
                              <a:latin typeface="Cambria Math" panose="02040503050406030204" charset="0"/>
                            </a:rPr>
                            <m:t>𝑼</m:t>
                          </m:r>
                        </m:e>
                        <m:sub>
                          <m:r>
                            <a:rPr lang="en-US" altLang="zh-CN" sz="2000" i="1">
                              <a:latin typeface="Cambria Math" panose="02040503050406030204" charset="0"/>
                            </a:rPr>
                            <m:t>𝑁</m:t>
                          </m:r>
                        </m:sub>
                      </m:sSub>
                      <m:sSub>
                        <m:sSubPr>
                          <m:ctrlPr>
                            <a:rPr lang="zh-CN" altLang="zh-CN" sz="2000" i="1"/>
                          </m:ctrlPr>
                        </m:sSubPr>
                        <m:e>
                          <m:r>
                            <a:rPr lang="en-US" altLang="zh-CN" sz="2000" b="1" i="1">
                              <a:latin typeface="Cambria Math" panose="02040503050406030204" charset="0"/>
                            </a:rPr>
                            <m:t>𝑫</m:t>
                          </m:r>
                        </m:e>
                        <m:sub>
                          <m:r>
                            <a:rPr lang="en-US" altLang="zh-CN" sz="2000" i="1">
                              <a:latin typeface="Cambria Math" panose="02040503050406030204" charset="0"/>
                            </a:rPr>
                            <m:t>𝑁</m:t>
                          </m:r>
                        </m:sub>
                      </m:sSub>
                      <m:sSubSup>
                        <m:sSubSupPr>
                          <m:ctrlPr>
                            <a:rPr lang="zh-CN" altLang="zh-CN" sz="2000" i="1"/>
                          </m:ctrlPr>
                        </m:sSubSupPr>
                        <m:e>
                          <m:r>
                            <a:rPr lang="en-US" altLang="zh-CN" sz="2000" b="1" i="1">
                              <a:latin typeface="Cambria Math" panose="02040503050406030204" charset="0"/>
                            </a:rPr>
                            <m:t>𝑼</m:t>
                          </m:r>
                        </m:e>
                        <m:sub>
                          <m:r>
                            <a:rPr lang="en-US" altLang="zh-CN" sz="2000" i="1">
                              <a:latin typeface="Cambria Math" panose="02040503050406030204" charset="0"/>
                            </a:rPr>
                            <m:t>𝑁</m:t>
                          </m:r>
                        </m:sub>
                        <m:sup>
                          <m:r>
                            <a:rPr lang="en-US" altLang="zh-CN" sz="2000" i="1">
                              <a:latin typeface="Cambria Math" panose="02040503050406030204" charset="0"/>
                            </a:rPr>
                            <m:t>𝐻</m:t>
                          </m:r>
                        </m:sup>
                      </m:sSubSup>
                      <m:r>
                        <a:rPr lang="en-US" altLang="zh-CN" sz="2000" i="1">
                          <a:latin typeface="Cambria Math" panose="02040503050406030204" charset="0"/>
                        </a:rPr>
                        <m:t>     </m:t>
                      </m:r>
                    </m:oMath>
                  </m:oMathPara>
                </a14:m>
                <a:endParaRPr lang="en-US" altLang="zh-CN" sz="2000" dirty="0" smtClean="0"/>
              </a:p>
              <a:p>
                <a:r>
                  <a:rPr lang="en-US" altLang="zh-CN" sz="2000" dirty="0" smtClean="0"/>
                  <a:t>Where </a:t>
                </a:r>
                <a14:m>
                  <m:oMath xmlns:m="http://schemas.openxmlformats.org/officeDocument/2006/math">
                    <m:sSub>
                      <m:sSubPr>
                        <m:ctrlPr>
                          <a:rPr lang="zh-CN" altLang="zh-CN" sz="2000" i="1"/>
                        </m:ctrlPr>
                      </m:sSubPr>
                      <m:e>
                        <m:r>
                          <a:rPr lang="en-US" altLang="zh-CN" sz="2000" b="1" i="1">
                            <a:latin typeface="Cambria Math" panose="02040503050406030204" charset="0"/>
                          </a:rPr>
                          <m:t>𝑼</m:t>
                        </m:r>
                      </m:e>
                      <m:sub>
                        <m:r>
                          <a:rPr lang="en-US" altLang="zh-CN" sz="2000" i="1">
                            <a:latin typeface="Cambria Math" panose="02040503050406030204" charset="0"/>
                          </a:rPr>
                          <m:t>𝑆</m:t>
                        </m:r>
                      </m:sub>
                    </m:sSub>
                  </m:oMath>
                </a14:m>
                <a:r>
                  <a:rPr lang="en-US" altLang="zh-CN" sz="2000" dirty="0"/>
                  <a:t> is a subspace formed by eigenvector corresponding to large eigenvalues, which also becomes a signal subspace, and </a:t>
                </a:r>
                <a14:m>
                  <m:oMath xmlns:m="http://schemas.openxmlformats.org/officeDocument/2006/math">
                    <m:sSub>
                      <m:sSubPr>
                        <m:ctrlPr>
                          <a:rPr lang="zh-CN" altLang="zh-CN" sz="2000" i="1"/>
                        </m:ctrlPr>
                      </m:sSubPr>
                      <m:e>
                        <m:r>
                          <a:rPr lang="en-US" altLang="zh-CN" sz="2000" b="1" i="1">
                            <a:latin typeface="Cambria Math" panose="02040503050406030204" charset="0"/>
                          </a:rPr>
                          <m:t>𝑼</m:t>
                        </m:r>
                      </m:e>
                      <m:sub>
                        <m:r>
                          <a:rPr lang="en-US" altLang="zh-CN" sz="2000" i="1">
                            <a:latin typeface="Cambria Math" panose="02040503050406030204" charset="0"/>
                          </a:rPr>
                          <m:t>𝑁</m:t>
                        </m:r>
                      </m:sub>
                    </m:sSub>
                  </m:oMath>
                </a14:m>
                <a:r>
                  <a:rPr lang="en-US" altLang="zh-CN" sz="2000" dirty="0"/>
                  <a:t> is a subspace formed by eigenvector corresponding to small eigenvalues, and also becomes a noise subspace. Under ideal conditions, the steering vector in the signal subspace is orthogonal to the noise subspace:</a:t>
                </a:r>
                <a:endParaRPr lang="zh-CN" altLang="zh-CN" sz="2000" dirty="0"/>
              </a:p>
              <a:p>
                <a14:m>
                  <m:oMathPara xmlns:m="http://schemas.openxmlformats.org/officeDocument/2006/math">
                    <m:oMathParaPr>
                      <m:jc m:val="centerGroup"/>
                    </m:oMathParaPr>
                    <m:oMath xmlns:m="http://schemas.openxmlformats.org/officeDocument/2006/math">
                      <m:sSup>
                        <m:sSupPr>
                          <m:ctrlPr>
                            <a:rPr lang="zh-CN" altLang="zh-CN" sz="2000" i="1"/>
                          </m:ctrlPr>
                        </m:sSupPr>
                        <m:e>
                          <m:r>
                            <a:rPr lang="en-US" altLang="zh-CN" sz="2000" b="1" i="1">
                              <a:latin typeface="Cambria Math" panose="02040503050406030204" charset="0"/>
                            </a:rPr>
                            <m:t>𝒂</m:t>
                          </m:r>
                        </m:e>
                        <m:sup>
                          <m:r>
                            <a:rPr lang="en-US" altLang="zh-CN" sz="2000" i="1">
                              <a:latin typeface="Cambria Math" panose="02040503050406030204" charset="0"/>
                            </a:rPr>
                            <m:t>𝐻</m:t>
                          </m:r>
                        </m:sup>
                      </m:sSup>
                      <m:d>
                        <m:dPr>
                          <m:ctrlPr>
                            <a:rPr lang="zh-CN" altLang="zh-CN" sz="2000" i="1"/>
                          </m:ctrlPr>
                        </m:dPr>
                        <m:e>
                          <m:r>
                            <a:rPr lang="en-US" altLang="zh-CN" sz="2000" i="1">
                              <a:latin typeface="Cambria Math" panose="02040503050406030204" charset="0"/>
                            </a:rPr>
                            <m:t>𝜃</m:t>
                          </m:r>
                        </m:e>
                      </m:d>
                      <m:sSub>
                        <m:sSubPr>
                          <m:ctrlPr>
                            <a:rPr lang="zh-CN" altLang="zh-CN" sz="2000" i="1"/>
                          </m:ctrlPr>
                        </m:sSubPr>
                        <m:e>
                          <m:r>
                            <a:rPr lang="en-US" altLang="zh-CN" sz="2000" b="1" i="1">
                              <a:latin typeface="Cambria Math" panose="02040503050406030204" charset="0"/>
                            </a:rPr>
                            <m:t>𝑼</m:t>
                          </m:r>
                        </m:e>
                        <m:sub>
                          <m:r>
                            <a:rPr lang="en-US" altLang="zh-CN" sz="2000" i="1">
                              <a:latin typeface="Cambria Math" panose="02040503050406030204" charset="0"/>
                            </a:rPr>
                            <m:t>𝑁</m:t>
                          </m:r>
                        </m:sub>
                      </m:sSub>
                      <m:r>
                        <a:rPr lang="en-US" altLang="zh-CN" sz="2000" i="1">
                          <a:latin typeface="Cambria Math" panose="02040503050406030204" charset="0"/>
                        </a:rPr>
                        <m:t>=</m:t>
                      </m:r>
                      <m:r>
                        <a:rPr lang="en-US" altLang="zh-CN" sz="2000" i="1">
                          <a:latin typeface="Cambria Math" panose="02040503050406030204" charset="0"/>
                        </a:rPr>
                        <m:t>0</m:t>
                      </m:r>
                    </m:oMath>
                  </m:oMathPara>
                </a14:m>
                <a:endParaRPr lang="zh-CN" altLang="zh-CN" sz="2000" dirty="0"/>
              </a:p>
            </p:txBody>
          </p:sp>
        </mc:Choice>
        <mc:Fallback>
          <p:sp>
            <p:nvSpPr>
              <p:cNvPr id="2" name="矩形 1"/>
              <p:cNvSpPr>
                <a:spLocks noRot="1" noChangeAspect="1" noMove="1" noResize="1" noEditPoints="1" noAdjustHandles="1" noChangeArrowheads="1" noChangeShapeType="1" noTextEdit="1"/>
              </p:cNvSpPr>
              <p:nvPr/>
            </p:nvSpPr>
            <p:spPr>
              <a:xfrm>
                <a:off x="466570" y="1514097"/>
                <a:ext cx="6096000" cy="3200556"/>
              </a:xfrm>
              <a:prstGeom prst="rect">
                <a:avLst/>
              </a:prstGeom>
              <a:blipFill rotWithShape="1">
                <a:blip r:embed="rId4"/>
                <a:stretch>
                  <a:fillRect l="-8" t="-8" r="8" b="13"/>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clrChange>
              <a:clrFrom>
                <a:srgbClr val="F0F0F0"/>
              </a:clrFrom>
              <a:clrTo>
                <a:srgbClr val="F0F0F0">
                  <a:alpha val="0"/>
                </a:srgbClr>
              </a:clrTo>
            </a:clrChange>
          </a:blip>
          <a:stretch>
            <a:fillRect/>
          </a:stretch>
        </p:blipFill>
        <p:spPr>
          <a:xfrm>
            <a:off x="6671093" y="1684260"/>
            <a:ext cx="5203075" cy="3316262"/>
          </a:xfrm>
          <a:prstGeom prst="rect">
            <a:avLst/>
          </a:prstGeom>
        </p:spPr>
      </p:pic>
      <p:sp>
        <p:nvSpPr>
          <p:cNvPr id="9" name="矩形 8"/>
          <p:cNvSpPr/>
          <p:nvPr/>
        </p:nvSpPr>
        <p:spPr>
          <a:xfrm>
            <a:off x="7107614" y="5124893"/>
            <a:ext cx="4330032" cy="369332"/>
          </a:xfrm>
          <a:prstGeom prst="rect">
            <a:avLst/>
          </a:prstGeom>
        </p:spPr>
        <p:txBody>
          <a:bodyPr wrap="none">
            <a:spAutoFit/>
          </a:bodyPr>
          <a:lstStyle/>
          <a:p>
            <a:r>
              <a:rPr lang="en-US" altLang="zh-CN" dirty="0" err="1"/>
              <a:t>Matlab</a:t>
            </a:r>
            <a:r>
              <a:rPr lang="en-US" altLang="zh-CN" dirty="0"/>
              <a:t> simulation for the music algorithm</a:t>
            </a:r>
            <a:endParaRPr lang="zh-CN" altLang="en-US" dirty="0"/>
          </a:p>
        </p:txBody>
      </p:sp>
    </p:spTree>
  </p:cSld>
  <p:clrMapOvr>
    <a:masterClrMapping/>
  </p:clrMapOvr>
  <p:transition spd="slow">
    <p:push dir="u"/>
  </p:transition>
</p:sld>
</file>

<file path=ppt/tags/tag1.xml><?xml version="1.0" encoding="utf-8"?>
<p:tagLst xmlns:p="http://schemas.openxmlformats.org/presentationml/2006/main">
  <p:tag name="COMMONDATA" val="eyJoZGlkIjoiYWRjMWViM2RlM2QyMTk2Y2ExYTdjZjk0N2JkNGEyMz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13117</Words>
  <Application>WPS 演示</Application>
  <PresentationFormat>自定义</PresentationFormat>
  <Paragraphs>561</Paragraphs>
  <Slides>66</Slides>
  <Notes>48</Notes>
  <HiddenSlides>2</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66</vt:i4>
      </vt:variant>
    </vt:vector>
  </HeadingPairs>
  <TitlesOfParts>
    <vt:vector size="83" baseType="lpstr">
      <vt:lpstr>Arial</vt:lpstr>
      <vt:lpstr>宋体</vt:lpstr>
      <vt:lpstr>Wingdings</vt:lpstr>
      <vt:lpstr>等线</vt:lpstr>
      <vt:lpstr>Calibri</vt:lpstr>
      <vt:lpstr>幼圆</vt:lpstr>
      <vt:lpstr>微软雅黑</vt:lpstr>
      <vt:lpstr>Calibri</vt:lpstr>
      <vt:lpstr>Cambria Math</vt:lpstr>
      <vt:lpstr>Cambria Math</vt:lpstr>
      <vt:lpstr>Arial Unicode MS</vt:lpstr>
      <vt:lpstr>-apple-system</vt:lpstr>
      <vt:lpstr>AMGDT</vt:lpstr>
      <vt:lpstr>仿宋_GB2312</vt:lpstr>
      <vt:lpstr>仿宋</vt:lpstr>
      <vt:lpstr>等线 Light</vt:lpstr>
      <vt:lpstr>Office 主题​​</vt:lpstr>
      <vt:lpstr>PowerPoint 演示文稿</vt:lpstr>
      <vt:lpstr>PowerPoint 演示文稿</vt:lpstr>
      <vt:lpstr>PowerPoint 演示文稿</vt:lpstr>
      <vt:lpstr>DOA Tech Background</vt:lpstr>
      <vt:lpstr>DOA Tech Background</vt:lpstr>
      <vt:lpstr>DOA Tech Background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DOA Algorithms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Experience Detail</vt:lpstr>
      <vt:lpstr>PowerPoint 演示文稿</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Experience Detail</vt:lpstr>
      <vt:lpstr>Experiment Detail</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第一届光学知识竞赛</dc:title>
  <dc:creator>郑金涛</dc:creator>
  <cp:lastModifiedBy>星辰</cp:lastModifiedBy>
  <cp:revision>167</cp:revision>
  <dcterms:created xsi:type="dcterms:W3CDTF">2018-03-09T10:15:00Z</dcterms:created>
  <dcterms:modified xsi:type="dcterms:W3CDTF">2022-06-14T12:43:49Z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0C280986EF804599A69535CBD7BF7F21</vt:lpwstr>
  </property>
  <property fmtid="{D5CDD505-2E9C-101B-9397-08002B2CF9AE}" pid="3" name="KSOProductBuildVer">
    <vt:lpwstr>2052-11.1.0.11744</vt:lpwstr>
  </property>
</Properties>
</file>